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30"/>
  </p:notesMasterIdLst>
  <p:sldIdLst>
    <p:sldId id="462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6" r:id="rId2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67" d="100"/>
          <a:sy n="67" d="100"/>
        </p:scale>
        <p:origin x="1392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376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7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3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CFA34-2B5B-42F6-AAA8-36DD363FE7B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3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93E49-7C55-45E6-85AA-51E4A4CF8F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2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DDADC-88BE-4142-9ABE-A37AEAF7D30D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3EC3C-DCF3-4866-8CFF-C5E58BFE2708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9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6BFA9-622B-4C91-855E-CC15466029CE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8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74BB3-F01A-436B-8BA2-C5FF5C0C1EF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3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E896E-1E27-424F-A91C-9ADC1C7CB93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0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4FA91-1C24-4B85-95F7-EF2FF4924C9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4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6861C-EA07-4E64-AEA1-65FD1B7609DE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32AD8-9D45-4EB6-A291-DAA872B125CB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0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54978-0F93-46AA-A523-A361781B509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9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26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58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352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715A7-530F-4609-9355-591D0CFCAB01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1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FC6B-56CD-456B-8339-45A0A6D382E9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7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1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9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8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2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72480" y="1196752"/>
            <a:ext cx="90730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u="sng" dirty="0" smtClean="0"/>
              <a:t>Пример 2</a:t>
            </a:r>
            <a:r>
              <a:rPr lang="ru-RU" sz="2400" b="1" dirty="0" smtClean="0"/>
              <a:t>.</a:t>
            </a:r>
            <a:r>
              <a:rPr lang="ru-RU" sz="2000" dirty="0" smtClean="0"/>
              <a:t> </a:t>
            </a:r>
            <a:r>
              <a:rPr lang="ru-RU" sz="2800" dirty="0" smtClean="0"/>
              <a:t>Проверка умножителя (</a:t>
            </a:r>
            <a:r>
              <a:rPr lang="ru-RU" sz="2800" dirty="0" err="1" smtClean="0"/>
              <a:t>Дейкстра</a:t>
            </a:r>
            <a:r>
              <a:rPr lang="ru-RU" sz="2800" dirty="0" smtClean="0"/>
              <a:t> Э.)</a:t>
            </a:r>
          </a:p>
          <a:p>
            <a:pPr marL="190500" lvl="1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800" dirty="0" smtClean="0"/>
              <a:t> Пусть размер ячейки 27 бит. </a:t>
            </a:r>
          </a:p>
          <a:p>
            <a:pPr marL="190500" lvl="1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800" dirty="0" smtClean="0"/>
              <a:t> Тогда для полной проверки (исчерпывающее</a:t>
            </a:r>
            <a:br>
              <a:rPr lang="ru-RU" sz="2800" dirty="0" smtClean="0"/>
            </a:br>
            <a:r>
              <a:rPr lang="ru-RU" sz="2800" dirty="0" smtClean="0"/>
              <a:t>   тестирование) имеется</a:t>
            </a:r>
            <a:r>
              <a:rPr lang="ru-RU" sz="2800" dirty="0" smtClean="0">
                <a:cs typeface="Times New Roman" pitchFamily="18" charset="0"/>
              </a:rPr>
              <a:t> 2</a:t>
            </a:r>
            <a:r>
              <a:rPr lang="ru-RU" sz="2800" baseline="30000" dirty="0" smtClean="0">
                <a:cs typeface="Times New Roman" pitchFamily="18" charset="0"/>
              </a:rPr>
              <a:t>54</a:t>
            </a:r>
            <a:r>
              <a:rPr lang="ru-RU" sz="2800" dirty="0" smtClean="0">
                <a:cs typeface="Times New Roman" pitchFamily="18" charset="0"/>
              </a:rPr>
              <a:t> вариантов</a:t>
            </a:r>
            <a:r>
              <a:rPr lang="ru-RU" sz="2800" dirty="0" smtClean="0"/>
              <a:t>.</a:t>
            </a:r>
          </a:p>
          <a:p>
            <a:pPr marL="190500" lvl="1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Если </a:t>
            </a:r>
            <a:r>
              <a:rPr lang="ru-RU" sz="2800" dirty="0" smtClean="0"/>
              <a:t>время операции </a:t>
            </a:r>
            <a:r>
              <a:rPr lang="ru-RU" sz="2800" dirty="0" smtClean="0">
                <a:cs typeface="Times New Roman" pitchFamily="18" charset="0"/>
              </a:rPr>
              <a:t>умнож</a:t>
            </a:r>
            <a:r>
              <a:rPr lang="ru-RU" sz="2800" dirty="0" smtClean="0"/>
              <a:t>ение</a:t>
            </a:r>
            <a:r>
              <a:rPr lang="ru-RU" sz="2800" dirty="0" smtClean="0">
                <a:cs typeface="Times New Roman" pitchFamily="18" charset="0"/>
              </a:rPr>
              <a:t> несколько десятков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  </a:t>
            </a:r>
            <a:r>
              <a:rPr lang="ru-RU" sz="2800" dirty="0" err="1" smtClean="0">
                <a:cs typeface="Times New Roman" pitchFamily="18" charset="0"/>
              </a:rPr>
              <a:t>мксек</a:t>
            </a:r>
            <a:r>
              <a:rPr lang="ru-RU" sz="2800" dirty="0" smtClean="0">
                <a:cs typeface="Times New Roman" pitchFamily="18" charset="0"/>
              </a:rPr>
              <a:t>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то </a:t>
            </a:r>
            <a:r>
              <a:rPr lang="ru-RU" sz="2800" dirty="0" smtClean="0"/>
              <a:t>полный тест потребует </a:t>
            </a:r>
            <a:r>
              <a:rPr lang="ru-RU" sz="2800" dirty="0" smtClean="0">
                <a:cs typeface="Times New Roman" pitchFamily="18" charset="0"/>
              </a:rPr>
              <a:t>около 10 тыс.лет</a:t>
            </a:r>
            <a:r>
              <a:rPr lang="ru-RU" sz="2800" dirty="0" smtClean="0"/>
              <a:t> (!)</a:t>
            </a:r>
            <a:endParaRPr lang="ru-RU" sz="2800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200472" y="1196752"/>
            <a:ext cx="10081120" cy="421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u="sng" dirty="0" smtClean="0"/>
              <a:t>Пример 3</a:t>
            </a:r>
            <a:r>
              <a:rPr lang="ru-RU" sz="2400" b="1" dirty="0" smtClean="0"/>
              <a:t>.</a:t>
            </a:r>
            <a:r>
              <a:rPr lang="ru-RU" sz="2400" dirty="0" smtClean="0"/>
              <a:t>  </a:t>
            </a:r>
            <a:r>
              <a:rPr lang="ru-RU" sz="2600" dirty="0" smtClean="0"/>
              <a:t>Арифметика вещественных чисел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А = </a:t>
            </a:r>
            <a:r>
              <a:rPr lang="en-US" sz="2600" dirty="0" smtClean="0">
                <a:cs typeface="Times New Roman" pitchFamily="18" charset="0"/>
              </a:rPr>
              <a:t>m</a:t>
            </a:r>
            <a:r>
              <a:rPr lang="ru-RU" sz="2600" dirty="0" smtClean="0">
                <a:cs typeface="Times New Roman" pitchFamily="18" charset="0"/>
              </a:rPr>
              <a:t>*16</a:t>
            </a:r>
            <a:r>
              <a:rPr lang="en-US" sz="2600" baseline="30000" dirty="0" smtClean="0"/>
              <a:t>P</a:t>
            </a:r>
            <a:r>
              <a:rPr lang="ru-RU" sz="2600" dirty="0" smtClean="0">
                <a:cs typeface="Times New Roman" pitchFamily="18" charset="0"/>
              </a:rPr>
              <a:t>, где </a:t>
            </a:r>
            <a:r>
              <a:rPr lang="en-US" sz="2600" b="1" dirty="0" smtClean="0">
                <a:cs typeface="Times New Roman" pitchFamily="18" charset="0"/>
              </a:rPr>
              <a:t>m </a:t>
            </a:r>
            <a:r>
              <a:rPr lang="ru-RU" sz="2600" dirty="0" smtClean="0">
                <a:cs typeface="Times New Roman" pitchFamily="18" charset="0"/>
              </a:rPr>
              <a:t>- мантисса (характеристика), </a:t>
            </a:r>
            <a:r>
              <a:rPr lang="en-US" sz="2600" b="1" dirty="0" smtClean="0">
                <a:cs typeface="Times New Roman" pitchFamily="18" charset="0"/>
              </a:rPr>
              <a:t>p </a:t>
            </a:r>
            <a:r>
              <a:rPr lang="ru-RU" sz="2600" dirty="0" smtClean="0">
                <a:cs typeface="Times New Roman" pitchFamily="18" charset="0"/>
              </a:rPr>
              <a:t>- порядок</a:t>
            </a:r>
          </a:p>
          <a:p>
            <a:pPr marL="476250" lvl="1" indent="-190500">
              <a:lnSpc>
                <a:spcPct val="120000"/>
              </a:lnSpc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масса Солнца            2*10</a:t>
            </a:r>
            <a:r>
              <a:rPr lang="ru-RU" sz="2600" baseline="30000" dirty="0" smtClean="0">
                <a:cs typeface="Times New Roman" pitchFamily="18" charset="0"/>
              </a:rPr>
              <a:t>38 </a:t>
            </a:r>
            <a:r>
              <a:rPr lang="ru-RU" sz="2600" dirty="0" smtClean="0">
                <a:cs typeface="Times New Roman" pitchFamily="18" charset="0"/>
              </a:rPr>
              <a:t>г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 (значащих цифр ~ 5)</a:t>
            </a:r>
          </a:p>
          <a:p>
            <a:pPr marL="476250" lvl="1" indent="-190500">
              <a:lnSpc>
                <a:spcPct val="120000"/>
              </a:lnSpc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масса электрона       9*10</a:t>
            </a:r>
            <a:r>
              <a:rPr lang="ru-RU" sz="2600" baseline="30000" dirty="0" smtClean="0">
                <a:cs typeface="Times New Roman" pitchFamily="18" charset="0"/>
              </a:rPr>
              <a:t>-28 </a:t>
            </a:r>
            <a:r>
              <a:rPr lang="ru-RU" sz="2600" dirty="0" smtClean="0">
                <a:cs typeface="Times New Roman" pitchFamily="18" charset="0"/>
              </a:rPr>
              <a:t>г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(значащих цифр ~ 9)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Си </a:t>
            </a:r>
            <a:r>
              <a:rPr lang="en-US" sz="2600" b="1" dirty="0" smtClean="0">
                <a:cs typeface="Times New Roman" pitchFamily="18" charset="0"/>
              </a:rPr>
              <a:t>double</a:t>
            </a:r>
            <a:r>
              <a:rPr lang="ru-RU" sz="2600" dirty="0" smtClean="0">
                <a:cs typeface="Times New Roman" pitchFamily="18" charset="0"/>
              </a:rPr>
              <a:t>   </a:t>
            </a: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8 байт от 1.7*10</a:t>
            </a:r>
            <a:r>
              <a:rPr lang="ru-RU" sz="2600" baseline="30000" dirty="0" smtClean="0">
                <a:cs typeface="Times New Roman" pitchFamily="18" charset="0"/>
              </a:rPr>
              <a:t>-308  </a:t>
            </a:r>
            <a:r>
              <a:rPr lang="ru-RU" sz="2600" dirty="0" smtClean="0">
                <a:cs typeface="Times New Roman" pitchFamily="18" charset="0"/>
              </a:rPr>
              <a:t>до 1.7*10</a:t>
            </a:r>
            <a:r>
              <a:rPr lang="ru-RU" sz="2600" baseline="30000" dirty="0" smtClean="0">
                <a:cs typeface="Times New Roman" pitchFamily="18" charset="0"/>
              </a:rPr>
              <a:t>308</a:t>
            </a:r>
            <a:r>
              <a:rPr lang="ru-RU" sz="2600" dirty="0" smtClean="0">
                <a:cs typeface="Times New Roman" pitchFamily="18" charset="0"/>
              </a:rPr>
              <a:t>, значащих цифр 15-16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</a:t>
            </a:r>
            <a:r>
              <a:rPr lang="ru-RU" sz="2600" dirty="0" smtClean="0">
                <a:cs typeface="Times New Roman" pitchFamily="18" charset="0"/>
              </a:rPr>
              <a:t>(порядок – 11 бит, мантисса – 52 бит)</a:t>
            </a:r>
            <a:endParaRPr lang="ru-RU" sz="2600" dirty="0" smtClean="0"/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600" b="1" dirty="0" smtClean="0"/>
              <a:t> </a:t>
            </a:r>
            <a:r>
              <a:rPr lang="en-US" sz="2600" b="1" dirty="0" smtClean="0">
                <a:cs typeface="Times New Roman" pitchFamily="18" charset="0"/>
              </a:rPr>
              <a:t>long double </a:t>
            </a:r>
            <a:r>
              <a:rPr lang="ru-RU" sz="2600" b="1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10 байт от 3.4*10</a:t>
            </a:r>
            <a:r>
              <a:rPr lang="ru-RU" sz="2600" baseline="30000" dirty="0" smtClean="0">
                <a:cs typeface="Times New Roman" pitchFamily="18" charset="0"/>
              </a:rPr>
              <a:t>-4932  </a:t>
            </a:r>
            <a:r>
              <a:rPr lang="ru-RU" sz="2600" dirty="0" smtClean="0">
                <a:cs typeface="Times New Roman" pitchFamily="18" charset="0"/>
              </a:rPr>
              <a:t>до 1.1*10</a:t>
            </a:r>
            <a:r>
              <a:rPr lang="ru-RU" sz="2600" baseline="30000" dirty="0" smtClean="0">
                <a:cs typeface="Times New Roman" pitchFamily="18" charset="0"/>
              </a:rPr>
              <a:t>4932</a:t>
            </a:r>
            <a:r>
              <a:rPr lang="ru-RU" sz="2600" dirty="0" smtClean="0">
                <a:cs typeface="Times New Roman" pitchFamily="18" charset="0"/>
              </a:rPr>
              <a:t>, значащих циф</a:t>
            </a:r>
            <a:r>
              <a:rPr lang="ru-RU" sz="2600" dirty="0" smtClean="0"/>
              <a:t>р 19</a:t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</a:t>
            </a:r>
            <a:r>
              <a:rPr lang="ru-RU" sz="2600" dirty="0" smtClean="0">
                <a:cs typeface="Times New Roman" pitchFamily="18" charset="0"/>
              </a:rPr>
              <a:t>(порядок – 15 бит, мантисса – 64 бит)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200472" y="1268760"/>
            <a:ext cx="8962578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Шкала представимых чисел</a:t>
            </a:r>
            <a:endParaRPr lang="en-US" sz="2800" b="1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endParaRPr lang="en-US" sz="2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Отрицательное</a:t>
            </a:r>
            <a:r>
              <a:rPr lang="en-US" sz="2800" dirty="0" smtClean="0">
                <a:cs typeface="Times New Roman" pitchFamily="18" charset="0"/>
              </a:rPr>
              <a:t>                                              </a:t>
            </a:r>
            <a:r>
              <a:rPr lang="ru-RU" sz="2800" dirty="0" smtClean="0">
                <a:cs typeface="Times New Roman" pitchFamily="18" charset="0"/>
              </a:rPr>
              <a:t>положительное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переполнение </a:t>
            </a:r>
            <a:r>
              <a:rPr lang="en-US" sz="2800" dirty="0" smtClean="0">
                <a:cs typeface="Times New Roman" pitchFamily="18" charset="0"/>
              </a:rPr>
              <a:t>     </a:t>
            </a:r>
            <a:r>
              <a:rPr lang="ru-RU" sz="2800" dirty="0" smtClean="0">
                <a:cs typeface="Times New Roman" pitchFamily="18" charset="0"/>
              </a:rPr>
              <a:t>антипереполнение </a:t>
            </a:r>
            <a:r>
              <a:rPr lang="en-US" sz="2800" dirty="0" smtClean="0">
                <a:cs typeface="Times New Roman" pitchFamily="18" charset="0"/>
              </a:rPr>
              <a:t>          </a:t>
            </a:r>
            <a:r>
              <a:rPr lang="ru-RU" sz="2800" dirty="0" smtClean="0">
                <a:cs typeface="Times New Roman" pitchFamily="18" charset="0"/>
              </a:rPr>
              <a:t>переполнение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u="sng" dirty="0" smtClean="0">
                <a:cs typeface="Times New Roman" pitchFamily="18" charset="0"/>
              </a:rPr>
              <a:t> </a:t>
            </a:r>
            <a:r>
              <a:rPr lang="ru-RU" sz="2800" u="sng" dirty="0" smtClean="0"/>
              <a:t>    </a:t>
            </a:r>
            <a:r>
              <a:rPr lang="ru-RU" sz="2800" u="sng" dirty="0" smtClean="0">
                <a:cs typeface="Times New Roman" pitchFamily="18" charset="0"/>
              </a:rPr>
              <a:t>//////////                  /////////////////  </a:t>
            </a:r>
            <a:r>
              <a:rPr lang="ru-RU" sz="2800" u="sng" dirty="0" smtClean="0"/>
              <a:t> </a:t>
            </a:r>
            <a:r>
              <a:rPr lang="ru-RU" sz="2800" u="sng" dirty="0" smtClean="0">
                <a:cs typeface="Times New Roman" pitchFamily="18" charset="0"/>
              </a:rPr>
              <a:t>                        ////////////////</a:t>
            </a:r>
            <a:r>
              <a:rPr lang="ru-RU" sz="2800" baseline="30000" dirty="0" smtClean="0">
                <a:cs typeface="Times New Roman" pitchFamily="18" charset="0"/>
              </a:rPr>
              <a:t>        </a:t>
            </a:r>
            <a:endParaRPr lang="ru-RU" sz="28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-1.7*10</a:t>
            </a:r>
            <a:r>
              <a:rPr lang="ru-RU" sz="2800" baseline="30000" dirty="0" smtClean="0">
                <a:cs typeface="Times New Roman" pitchFamily="18" charset="0"/>
              </a:rPr>
              <a:t>308</a:t>
            </a:r>
            <a:r>
              <a:rPr lang="ru-RU" sz="2800" dirty="0" smtClean="0">
                <a:cs typeface="Times New Roman" pitchFamily="18" charset="0"/>
              </a:rPr>
              <a:t>                     0     1.7*10</a:t>
            </a:r>
            <a:r>
              <a:rPr lang="ru-RU" sz="2800" baseline="30000" dirty="0" smtClean="0">
                <a:cs typeface="Times New Roman" pitchFamily="18" charset="0"/>
              </a:rPr>
              <a:t>-308</a:t>
            </a:r>
            <a:r>
              <a:rPr lang="ru-RU" sz="2800" dirty="0" smtClean="0">
                <a:cs typeface="Times New Roman" pitchFamily="18" charset="0"/>
              </a:rPr>
              <a:t>            1.7*10</a:t>
            </a:r>
            <a:r>
              <a:rPr lang="ru-RU" sz="2800" baseline="30000" dirty="0" smtClean="0">
                <a:cs typeface="Times New Roman" pitchFamily="18" charset="0"/>
              </a:rPr>
              <a:t>308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u="sng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                                                                           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   внутри сетка с переменным шагом, начиная с 1.7*10</a:t>
            </a:r>
            <a:r>
              <a:rPr lang="ru-RU" sz="2800" baseline="30000" dirty="0" smtClean="0">
                <a:cs typeface="Times New Roman" pitchFamily="18" charset="0"/>
              </a:rPr>
              <a:t>-308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600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712640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296816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4160912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5025008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7329264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 rot="16200000">
            <a:off x="4292352" y="2073424"/>
            <a:ext cx="457200" cy="5616624"/>
          </a:xfrm>
          <a:prstGeom prst="leftBrace">
            <a:avLst>
              <a:gd name="adj1" fmla="val 72222"/>
              <a:gd name="adj2" fmla="val 514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72480" y="1412776"/>
            <a:ext cx="889057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Рассмотрим влияние такого представления чисел на примере численного вычисление производной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600200" y="2450976"/>
          <a:ext cx="8810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r:id="rId4" imgW="545863" imgH="393529" progId="Equation.3">
                  <p:embed/>
                </p:oleObj>
              </mc:Choice>
              <mc:Fallback>
                <p:oleObj r:id="rId4" imgW="545863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50976"/>
                        <a:ext cx="8810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514600" y="2431926"/>
          <a:ext cx="22479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r:id="rId6" imgW="1447172" imgH="406224" progId="Equation.3">
                  <p:embed/>
                </p:oleObj>
              </mc:Choice>
              <mc:Fallback>
                <p:oleObj r:id="rId6" imgW="1447172" imgH="40622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1926"/>
                        <a:ext cx="22479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814888" y="2679576"/>
          <a:ext cx="2905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r:id="rId8" imgW="126725" imgH="126725" progId="Equation.3">
                  <p:embed/>
                </p:oleObj>
              </mc:Choice>
              <mc:Fallback>
                <p:oleObj r:id="rId8" imgW="126725" imgH="12672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2679576"/>
                        <a:ext cx="2905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314950" y="2527176"/>
          <a:ext cx="16954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r:id="rId10" imgW="1104900" imgH="393700" progId="Equation.3">
                  <p:embed/>
                </p:oleObj>
              </mc:Choice>
              <mc:Fallback>
                <p:oleObj r:id="rId10" imgW="11049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527176"/>
                        <a:ext cx="16954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64968" y="3717032"/>
          <a:ext cx="12906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r:id="rId12" imgW="685800" imgH="393700" progId="Equation.3">
                  <p:embed/>
                </p:oleObj>
              </mc:Choice>
              <mc:Fallback>
                <p:oleObj r:id="rId12" imgW="6858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968" y="3717032"/>
                        <a:ext cx="1290638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376738" y="4762376"/>
          <a:ext cx="40052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r:id="rId14" imgW="2070100" imgH="419100" progId="Equation.3">
                  <p:embed/>
                </p:oleObj>
              </mc:Choice>
              <mc:Fallback>
                <p:oleObj r:id="rId14" imgW="2070100" imgH="419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4762376"/>
                        <a:ext cx="400526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72480" y="3212976"/>
            <a:ext cx="9217024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/>
              <a:t>Пусть</a:t>
            </a:r>
            <a:r>
              <a:rPr lang="ru-RU" sz="2000" b="1" dirty="0" smtClean="0"/>
              <a:t>  </a:t>
            </a:r>
            <a:r>
              <a:rPr lang="en-US" sz="2000" b="1" i="1" dirty="0" smtClean="0">
                <a:cs typeface="Times New Roman" pitchFamily="18" charset="0"/>
              </a:rPr>
              <a:t>f</a:t>
            </a:r>
            <a:r>
              <a:rPr lang="ru-RU" sz="2000" b="1" i="1" dirty="0" smtClean="0">
                <a:cs typeface="Times New Roman" pitchFamily="18" charset="0"/>
              </a:rPr>
              <a:t>(</a:t>
            </a:r>
            <a:r>
              <a:rPr lang="en-US" sz="2000" b="1" i="1" dirty="0" smtClean="0">
                <a:cs typeface="Times New Roman" pitchFamily="18" charset="0"/>
              </a:rPr>
              <a:t>x</a:t>
            </a:r>
            <a:r>
              <a:rPr lang="ru-RU" sz="2000" b="1" i="1" dirty="0" smtClean="0">
                <a:cs typeface="Times New Roman" pitchFamily="18" charset="0"/>
              </a:rPr>
              <a:t>)=</a:t>
            </a:r>
            <a:r>
              <a:rPr lang="en-US" sz="2000" b="1" i="1" dirty="0" smtClean="0">
                <a:cs typeface="Times New Roman" pitchFamily="18" charset="0"/>
              </a:rPr>
              <a:t>x</a:t>
            </a:r>
            <a:r>
              <a:rPr lang="ru-RU" sz="2000" b="1" i="1" baseline="30000" dirty="0" smtClean="0"/>
              <a:t>2</a:t>
            </a:r>
            <a:r>
              <a:rPr lang="ru-RU" sz="2000" b="1" dirty="0" smtClean="0"/>
              <a:t>.  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Возьмём</a:t>
            </a:r>
            <a:r>
              <a:rPr lang="ru-RU" sz="2000" b="1" dirty="0" smtClean="0"/>
              <a:t>  </a:t>
            </a:r>
            <a:r>
              <a:rPr lang="ru-RU" sz="2400" b="1" dirty="0" smtClean="0"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2000" b="1" dirty="0" smtClean="0">
                <a:cs typeface="Times New Roman" pitchFamily="18" charset="0"/>
              </a:rPr>
              <a:t>&lt;0</a:t>
            </a:r>
            <a:r>
              <a:rPr lang="ru-RU" sz="2000" b="1" dirty="0" smtClean="0"/>
              <a:t>.</a:t>
            </a:r>
          </a:p>
          <a:p>
            <a:pPr>
              <a:lnSpc>
                <a:spcPct val="14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/>
              <a:t>Точное значение</a:t>
            </a:r>
          </a:p>
          <a:p>
            <a:pPr>
              <a:lnSpc>
                <a:spcPct val="140000"/>
              </a:lnSpc>
              <a:spcBef>
                <a:spcPct val="20000"/>
              </a:spcBef>
              <a:tabLst>
                <a:tab pos="4000500" algn="l"/>
              </a:tabLst>
            </a:pPr>
            <a:endParaRPr lang="ru-RU" sz="2400" dirty="0" smtClean="0"/>
          </a:p>
          <a:p>
            <a:pPr>
              <a:lnSpc>
                <a:spcPct val="14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/>
              <a:t>Приближенное значение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28</a:t>
            </a: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72480" y="5017418"/>
            <a:ext cx="907300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ru-RU" sz="2000" b="1" dirty="0" smtClean="0"/>
              <a:t>                   </a:t>
            </a:r>
            <a:r>
              <a:rPr lang="en-US" sz="2000" b="1" dirty="0" smtClean="0"/>
              <a:t>  </a:t>
            </a:r>
            <a:r>
              <a:rPr lang="ru-RU" sz="2500" dirty="0" smtClean="0">
                <a:cs typeface="Times New Roman" pitchFamily="18" charset="0"/>
              </a:rPr>
              <a:t>может </a:t>
            </a:r>
            <a:r>
              <a:rPr lang="ru-RU" sz="2500" dirty="0">
                <a:cs typeface="Times New Roman" pitchFamily="18" charset="0"/>
              </a:rPr>
              <a:t>попасть в область антипереполнения – деление на ноль, т.е. слишком малые значения нельзя</a:t>
            </a:r>
            <a:r>
              <a:rPr lang="ru-RU" sz="2500" b="1" dirty="0">
                <a:cs typeface="Times New Roman" pitchFamily="18" charset="0"/>
              </a:rPr>
              <a:t> </a:t>
            </a:r>
            <a:endParaRPr lang="en-US" sz="2500" b="1" dirty="0"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905000" y="1436018"/>
          <a:ext cx="5638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Рисунок" r:id="rId4" imgW="2743200" imgH="1828800" progId="Word.Picture.8">
                  <p:embed/>
                </p:oleObj>
              </mc:Choice>
              <mc:Fallback>
                <p:oleObj name="Рисунок" r:id="rId4" imgW="2743200" imgH="18288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36018"/>
                        <a:ext cx="56388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27"/>
          <p:cNvSpPr>
            <a:spLocks/>
          </p:cNvSpPr>
          <p:nvPr/>
        </p:nvSpPr>
        <p:spPr bwMode="auto">
          <a:xfrm>
            <a:off x="5600700" y="1340768"/>
            <a:ext cx="2705100" cy="895350"/>
          </a:xfrm>
          <a:prstGeom prst="accentCallout1">
            <a:avLst>
              <a:gd name="adj1" fmla="val 12764"/>
              <a:gd name="adj2" fmla="val -2815"/>
              <a:gd name="adj3" fmla="val 223403"/>
              <a:gd name="adj4" fmla="val -8662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ru-RU" sz="2500" dirty="0"/>
              <a:t>Область антипереполнения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64094"/>
              </p:ext>
            </p:extLst>
          </p:nvPr>
        </p:nvGraphicFramePr>
        <p:xfrm>
          <a:off x="344488" y="5085184"/>
          <a:ext cx="1185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6" imgW="545626" imgH="177646" progId="Equation.3">
                  <p:embed/>
                </p:oleObj>
              </mc:Choice>
              <mc:Fallback>
                <p:oleObj r:id="rId6" imgW="545626" imgH="17764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5085184"/>
                        <a:ext cx="11858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A36F-213E-4A8D-81B9-30FA0965B4B1}" type="slidenum">
              <a:rPr lang="ru-RU" smtClean="0"/>
              <a:pPr/>
              <a:t>15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72480" y="4504184"/>
            <a:ext cx="9361040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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&gt; 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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/>
              <a:t> </a:t>
            </a:r>
            <a:r>
              <a:rPr lang="ru-RU" sz="2400" dirty="0">
                <a:cs typeface="Times New Roman" pitchFamily="18" charset="0"/>
              </a:rPr>
              <a:t>но тогда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b="1" dirty="0"/>
              <a:t>  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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  </a:t>
            </a:r>
            <a:r>
              <a:rPr lang="ru-RU" sz="2400" dirty="0">
                <a:cs typeface="Times New Roman" pitchFamily="18" charset="0"/>
              </a:rPr>
              <a:t>может обнуляться и результат будет равен </a:t>
            </a:r>
            <a:endParaRPr lang="en-US" sz="2400" dirty="0">
              <a:cs typeface="Times New Roman" pitchFamily="18" charset="0"/>
            </a:endParaRPr>
          </a:p>
        </p:txBody>
      </p:sp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1905000" y="1532384"/>
          <a:ext cx="51816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Рисунок" r:id="rId4" imgW="2743200" imgH="1828800" progId="Word.Picture.8">
                  <p:embed/>
                </p:oleObj>
              </mc:Choice>
              <mc:Fallback>
                <p:oleObj name="Рисунок" r:id="rId4" imgW="2743200" imgH="182880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32384"/>
                        <a:ext cx="5181600" cy="34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7"/>
          <p:cNvSpPr>
            <a:spLocks/>
          </p:cNvSpPr>
          <p:nvPr/>
        </p:nvSpPr>
        <p:spPr bwMode="auto">
          <a:xfrm>
            <a:off x="5601072" y="1196752"/>
            <a:ext cx="2705100" cy="895350"/>
          </a:xfrm>
          <a:prstGeom prst="accentCallout1">
            <a:avLst>
              <a:gd name="adj1" fmla="val 12764"/>
              <a:gd name="adj2" fmla="val -2815"/>
              <a:gd name="adj3" fmla="val 223403"/>
              <a:gd name="adj4" fmla="val -8662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ru-RU" sz="2400" dirty="0"/>
              <a:t>Область антипереполнения</a:t>
            </a:r>
          </a:p>
        </p:txBody>
      </p:sp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1136576" y="4869160"/>
          <a:ext cx="13335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6" imgW="838200" imgH="419100" progId="Equation.3">
                  <p:embed/>
                </p:oleObj>
              </mc:Choice>
              <mc:Fallback>
                <p:oleObj r:id="rId6" imgW="8382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76" y="4869160"/>
                        <a:ext cx="13335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200472" y="5445224"/>
            <a:ext cx="9433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indent="355600" eaLnBrk="0" hangingPunct="0"/>
            <a:r>
              <a:rPr lang="ru-RU" sz="2400" dirty="0" smtClean="0">
                <a:cs typeface="Times New Roman" pitchFamily="18" charset="0"/>
              </a:rPr>
              <a:t>Используя </a:t>
            </a:r>
            <a:r>
              <a:rPr lang="ru-RU" sz="2400" dirty="0">
                <a:cs typeface="Times New Roman" pitchFamily="18" charset="0"/>
              </a:rPr>
              <a:t>соотношение (2</a:t>
            </a:r>
            <a:r>
              <a:rPr lang="ru-RU" sz="2400" dirty="0" smtClean="0">
                <a:cs typeface="Times New Roman" pitchFamily="18" charset="0"/>
              </a:rPr>
              <a:t>),</a:t>
            </a:r>
            <a:r>
              <a:rPr lang="ru-RU" sz="2400" dirty="0" smtClean="0"/>
              <a:t> </a:t>
            </a:r>
            <a:r>
              <a:rPr lang="ru-RU" sz="2400" dirty="0">
                <a:cs typeface="Times New Roman" pitchFamily="18" charset="0"/>
              </a:rPr>
              <a:t>результат будет равен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2400" dirty="0">
                <a:cs typeface="Times New Roman" pitchFamily="18" charset="0"/>
              </a:rPr>
              <a:t> (зависит от порядка выполнения операций)</a:t>
            </a:r>
            <a:r>
              <a:rPr lang="ru-RU" sz="2400" dirty="0"/>
              <a:t> </a:t>
            </a:r>
            <a:endParaRPr lang="en-US" sz="2400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360712" y="4221088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ym typeface="Symbol" pitchFamily="18" charset="2"/>
              </a:rPr>
              <a:t></a:t>
            </a:r>
            <a:r>
              <a:rPr lang="en-US" sz="2400" dirty="0">
                <a:sym typeface="Symbol" pitchFamily="18" charset="2"/>
              </a:rPr>
              <a:t>x</a:t>
            </a:r>
            <a:endParaRPr lang="ru-RU" sz="2400" dirty="0">
              <a:sym typeface="Symbol" pitchFamily="18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856656" y="3933056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ym typeface="Symbol" pitchFamily="18" charset="2"/>
              </a:rPr>
              <a:t></a:t>
            </a:r>
            <a:endParaRPr lang="ru-RU" sz="3200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C049-2856-40E9-ADFF-0334AFDD88CD}" type="slidenum">
              <a:rPr lang="ru-RU" smtClean="0"/>
              <a:pPr/>
              <a:t>16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72480" y="1268760"/>
            <a:ext cx="9217024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600" b="1" dirty="0" smtClean="0">
                <a:cs typeface="Times New Roman" pitchFamily="18" charset="0"/>
              </a:rPr>
              <a:t>Свойства машинной арифметики с плавающей запятой</a:t>
            </a:r>
            <a:endParaRPr lang="ru-RU" sz="2600" b="1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Представляет конечное множество,</a:t>
            </a: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но не континуум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Не обеспечивает замыкание +, *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Может не выполняться ассоциативность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Нейтральный элемент не единственен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/>
              <a:t>Единичный</a:t>
            </a:r>
            <a:r>
              <a:rPr lang="ru-RU" sz="2600" dirty="0" smtClean="0">
                <a:cs typeface="Times New Roman" pitchFamily="18" charset="0"/>
              </a:rPr>
              <a:t> элемент не единственен, точнее 1 нет, поскольку 0.9999...9 в многократной степени не равно самому себе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Сравнение на совп</a:t>
            </a:r>
            <a:r>
              <a:rPr lang="ru-RU" sz="2600" dirty="0" smtClean="0"/>
              <a:t>а</a:t>
            </a:r>
            <a:r>
              <a:rPr lang="ru-RU" sz="2600" dirty="0" smtClean="0">
                <a:cs typeface="Times New Roman" pitchFamily="18" charset="0"/>
              </a:rPr>
              <a:t>дение не существует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A4BC-6395-47A9-8F5B-C9C4CFC4D441}" type="slidenum">
              <a:rPr lang="ru-RU" smtClean="0"/>
              <a:pPr/>
              <a:t>17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0472" y="1196752"/>
            <a:ext cx="94330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dirty="0"/>
              <a:t>Примеры сложного ПО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/>
              <a:t>О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Шаттл</a:t>
            </a:r>
            <a:r>
              <a:rPr lang="ru-RU" sz="2400" dirty="0">
                <a:cs typeface="Times New Roman" pitchFamily="18" charset="0"/>
              </a:rPr>
              <a:t>                  500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тыс.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строк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/>
              <a:t>О</a:t>
            </a:r>
            <a:r>
              <a:rPr lang="ru-RU" sz="2400" dirty="0">
                <a:cs typeface="Times New Roman" pitchFamily="18" charset="0"/>
              </a:rPr>
              <a:t> СОИ                     10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млн. </a:t>
            </a:r>
            <a:r>
              <a:rPr lang="ru-RU" sz="2400" dirty="0"/>
              <a:t>(</a:t>
            </a:r>
            <a:r>
              <a:rPr lang="ru-RU" sz="2400" dirty="0">
                <a:cs typeface="Times New Roman" pitchFamily="18" charset="0"/>
              </a:rPr>
              <a:t>70% от стоимости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/>
              <a:t>                                     т.е.</a:t>
            </a:r>
            <a:r>
              <a:rPr lang="ru-RU" sz="2400" dirty="0">
                <a:cs typeface="Times New Roman" pitchFamily="18" charset="0"/>
              </a:rPr>
              <a:t> 5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тыс.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томов по 300 стр.</a:t>
            </a:r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2133600" y="3670177"/>
            <a:ext cx="3886200" cy="2290763"/>
            <a:chOff x="1392" y="2352"/>
            <a:chExt cx="2448" cy="1443"/>
          </a:xfrm>
        </p:grpSpPr>
        <p:graphicFrame>
          <p:nvGraphicFramePr>
            <p:cNvPr id="28" name="Object 17"/>
            <p:cNvGraphicFramePr>
              <a:graphicFrameLocks noChangeAspect="1"/>
            </p:cNvGraphicFramePr>
            <p:nvPr/>
          </p:nvGraphicFramePr>
          <p:xfrm>
            <a:off x="2368" y="2419"/>
            <a:ext cx="1119" cy="1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5" name="Рисунок" r:id="rId4" imgW="1133640" imgH="1171440" progId="Word.Picture.8">
                    <p:embed/>
                  </p:oleObj>
                </mc:Choice>
                <mc:Fallback>
                  <p:oleObj name="Рисунок" r:id="rId4" imgW="1133640" imgH="1171440" progId="Word.Picture.8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" y="2419"/>
                          <a:ext cx="1119" cy="11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120" y="350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Размер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1392" y="2352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Сложность</a:t>
              </a:r>
            </a:p>
          </p:txBody>
        </p:sp>
      </p:grp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872880" y="2924944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Нелинейность возрастания сложности ПО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72A5-F2FE-4D31-B746-7110E9BEEFB8}" type="slidenum">
              <a:rPr lang="ru-RU" smtClean="0"/>
              <a:pPr/>
              <a:t>18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7044" name="Rectangle 4100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5" name="Rectangle 4101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6" name="Rectangle 4102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7" name="Rectangle 4103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8" name="Rectangle 4104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9" name="Rectangle 4105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0" name="Rectangle 4106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1" name="Rectangle 4107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2" name="Rectangle 4108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3" name="Rectangle 4109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4" name="Rectangle 4110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5" name="Rectangle 411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6" name="Rectangle 4112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7" name="Rectangle 4113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9" name="Rectangle 4115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61" name="Rectangle 4117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62" name="Text Box 4118"/>
          <p:cNvSpPr txBox="1">
            <a:spLocks noChangeArrowheads="1"/>
          </p:cNvSpPr>
          <p:nvPr/>
        </p:nvSpPr>
        <p:spPr bwMode="auto">
          <a:xfrm>
            <a:off x="200472" y="1124744"/>
            <a:ext cx="9289032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Основная проблема:</a:t>
            </a:r>
          </a:p>
          <a:p>
            <a:pPr marL="190500" lvl="1"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программа решает поставленную задачу</a:t>
            </a:r>
            <a:endParaRPr lang="en-US" sz="2400" dirty="0" smtClean="0">
              <a:cs typeface="Times New Roman" pitchFamily="18" charset="0"/>
            </a:endParaRPr>
          </a:p>
          <a:p>
            <a:pPr marL="190500" lvl="1"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программа не </a:t>
            </a:r>
            <a:r>
              <a:rPr lang="ru-RU" sz="2400" dirty="0" smtClean="0"/>
              <a:t>содержит</a:t>
            </a:r>
            <a:r>
              <a:rPr lang="ru-RU" sz="2400" dirty="0" smtClean="0">
                <a:cs typeface="Times New Roman" pitchFamily="18" charset="0"/>
              </a:rPr>
              <a:t> ошибок</a:t>
            </a:r>
            <a:r>
              <a:rPr lang="ru-RU" sz="2400" dirty="0" smtClean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Методика решения проблем</a:t>
            </a:r>
            <a:r>
              <a:rPr lang="ru-RU" sz="2800" b="1" dirty="0" smtClean="0"/>
              <a:t>ы</a:t>
            </a:r>
            <a:r>
              <a:rPr lang="ru-RU" b="1" dirty="0" smtClean="0">
                <a:cs typeface="Times New Roman" pitchFamily="18" charset="0"/>
              </a:rPr>
              <a:t>:</a:t>
            </a:r>
          </a:p>
          <a:p>
            <a:pPr marL="360363" lvl="1" indent="-169863">
              <a:spcBef>
                <a:spcPct val="20000"/>
              </a:spcBef>
              <a:tabLst>
                <a:tab pos="4000500" algn="l"/>
              </a:tabLst>
            </a:pPr>
            <a:r>
              <a:rPr lang="ru-RU" sz="2000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cs typeface="Times New Roman" pitchFamily="18" charset="0"/>
              </a:rPr>
              <a:t>математическ</a:t>
            </a:r>
            <a:r>
              <a:rPr lang="ru-RU" sz="2400" dirty="0" smtClean="0"/>
              <a:t>и</a:t>
            </a:r>
            <a:r>
              <a:rPr lang="ru-RU" sz="2400" dirty="0" smtClean="0">
                <a:cs typeface="Times New Roman" pitchFamily="18" charset="0"/>
              </a:rPr>
              <a:t> адекватное моделирование (</a:t>
            </a:r>
            <a:r>
              <a:rPr lang="ru-RU" sz="2400" i="1" dirty="0" smtClean="0">
                <a:cs typeface="Times New Roman" pitchFamily="18" charset="0"/>
              </a:rPr>
              <a:t>анализ</a:t>
            </a:r>
            <a:r>
              <a:rPr lang="ru-RU" sz="2400" dirty="0" smtClean="0">
                <a:cs typeface="Times New Roman" pitchFamily="18" charset="0"/>
              </a:rPr>
              <a:t>) задачи</a:t>
            </a:r>
            <a:endParaRPr lang="ru-RU" sz="2400" dirty="0" smtClean="0"/>
          </a:p>
          <a:p>
            <a:pPr marL="360363" lvl="1" indent="-169863"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- </a:t>
            </a:r>
            <a:r>
              <a:rPr lang="ru-RU" sz="2400" i="1" dirty="0" smtClean="0">
                <a:cs typeface="Times New Roman" pitchFamily="18" charset="0"/>
              </a:rPr>
              <a:t>декомпозиция</a:t>
            </a:r>
            <a:r>
              <a:rPr lang="ru-RU" sz="2400" dirty="0" smtClean="0">
                <a:cs typeface="Times New Roman" pitchFamily="18" charset="0"/>
              </a:rPr>
              <a:t> алгоритмов и данных (разбиение на части) и формализованное (теоретически обоснованное</a:t>
            </a:r>
            <a:r>
              <a:rPr lang="ru-RU" sz="2400" dirty="0" smtClean="0"/>
              <a:t>)</a:t>
            </a:r>
            <a:r>
              <a:rPr lang="ru-RU" sz="2400" dirty="0" smtClean="0">
                <a:cs typeface="Times New Roman" pitchFamily="18" charset="0"/>
              </a:rPr>
              <a:t> построение </a:t>
            </a:r>
            <a:r>
              <a:rPr lang="en-US" sz="2400" dirty="0" smtClean="0">
                <a:cs typeface="Times New Roman" pitchFamily="18" charset="0"/>
              </a:rPr>
              <a:t>c</a:t>
            </a:r>
            <a:r>
              <a:rPr lang="ru-RU" sz="2400" dirty="0" err="1" smtClean="0">
                <a:cs typeface="Times New Roman" pitchFamily="18" charset="0"/>
              </a:rPr>
              <a:t>труктур</a:t>
            </a:r>
            <a:r>
              <a:rPr lang="ru-RU" sz="2400" dirty="0" smtClean="0">
                <a:cs typeface="Times New Roman" pitchFamily="18" charset="0"/>
              </a:rPr>
              <a:t> действий и данных</a:t>
            </a:r>
            <a:endParaRPr lang="ru-RU" sz="2400" dirty="0" smtClean="0"/>
          </a:p>
          <a:p>
            <a:pPr marL="360363" lvl="1" indent="-169863"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- синтез (</a:t>
            </a:r>
            <a:r>
              <a:rPr lang="ru-RU" sz="2400" i="1" dirty="0" smtClean="0">
                <a:cs typeface="Times New Roman" pitchFamily="18" charset="0"/>
              </a:rPr>
              <a:t>агрегация</a:t>
            </a:r>
            <a:r>
              <a:rPr lang="ru-RU" sz="2400" dirty="0" smtClean="0">
                <a:cs typeface="Times New Roman" pitchFamily="18" charset="0"/>
              </a:rPr>
              <a:t>) </a:t>
            </a:r>
            <a:r>
              <a:rPr lang="ru-RU" sz="2400" dirty="0" smtClean="0"/>
              <a:t>программы</a:t>
            </a:r>
            <a:r>
              <a:rPr lang="ru-RU" sz="2400" dirty="0" smtClean="0">
                <a:cs typeface="Times New Roman" pitchFamily="18" charset="0"/>
              </a:rPr>
              <a:t> из элементов (модулей, конструктивных элементов), при обеспечении правильности порождаемого ПО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909B2-8CDF-4F8A-B68D-9D838FE42B08}" type="slidenum">
              <a:rPr lang="ru-RU" smtClean="0"/>
              <a:pPr/>
              <a:t>19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9106" name="Text Box 3090"/>
          <p:cNvSpPr txBox="1">
            <a:spLocks noChangeArrowheads="1"/>
          </p:cNvSpPr>
          <p:nvPr/>
        </p:nvSpPr>
        <p:spPr bwMode="auto">
          <a:xfrm>
            <a:off x="200472" y="1340768"/>
            <a:ext cx="9119096" cy="24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40000"/>
              </a:spcBef>
              <a:tabLst>
                <a:tab pos="4000500" algn="l"/>
              </a:tabLst>
            </a:pPr>
            <a:r>
              <a:rPr lang="ru-RU" sz="2000" dirty="0" smtClean="0">
                <a:cs typeface="Times New Roman" pitchFamily="18" charset="0"/>
              </a:rPr>
              <a:t>-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Модели и методы (мат</a:t>
            </a:r>
            <a:r>
              <a:rPr lang="ru-RU" sz="2600" dirty="0" smtClean="0"/>
              <a:t>ематические</a:t>
            </a:r>
            <a:r>
              <a:rPr lang="ru-RU" sz="2600" dirty="0" smtClean="0">
                <a:cs typeface="Times New Roman" pitchFamily="18" charset="0"/>
              </a:rPr>
              <a:t> основы) разработки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сложных </a:t>
            </a:r>
            <a:r>
              <a:rPr lang="ru-RU" sz="2600" dirty="0" smtClean="0"/>
              <a:t>программных систем</a:t>
            </a:r>
          </a:p>
          <a:p>
            <a:pPr marL="190500" indent="-190500">
              <a:spcBef>
                <a:spcPct val="40000"/>
              </a:spcBef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-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М</a:t>
            </a:r>
            <a:r>
              <a:rPr lang="ru-RU" sz="2600" dirty="0" smtClean="0">
                <a:cs typeface="Times New Roman" pitchFamily="18" charset="0"/>
              </a:rPr>
              <a:t>атем</a:t>
            </a:r>
            <a:r>
              <a:rPr lang="ru-RU" sz="2600" dirty="0" smtClean="0"/>
              <a:t>атические </a:t>
            </a:r>
            <a:r>
              <a:rPr lang="ru-RU" sz="2600" dirty="0" smtClean="0">
                <a:cs typeface="Times New Roman" pitchFamily="18" charset="0"/>
              </a:rPr>
              <a:t>методы анализа и синтеза программ</a:t>
            </a:r>
          </a:p>
          <a:p>
            <a:pPr marL="266700" indent="-266700">
              <a:spcBef>
                <a:spcPct val="40000"/>
              </a:spcBef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-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С</a:t>
            </a:r>
            <a:r>
              <a:rPr lang="ru-RU" sz="2600" dirty="0" smtClean="0">
                <a:cs typeface="Times New Roman" pitchFamily="18" charset="0"/>
              </a:rPr>
              <a:t>труктуры данных и конструирование математических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моделей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054026" y="3510670"/>
            <a:ext cx="8420100" cy="91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4500" b="1" dirty="0" smtClean="0">
                <a:latin typeface="Monotype Corsiva" pitchFamily="66" charset="0"/>
              </a:rPr>
              <a:t>Введение</a:t>
            </a:r>
            <a:endParaRPr lang="ru-RU" sz="4500" b="1" dirty="0">
              <a:latin typeface="Monotype Corsiva" pitchFamily="66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67AA-6178-481A-93CC-80EA42257F6E}" type="slidenum">
              <a:rPr lang="ru-RU" smtClean="0"/>
              <a:pPr/>
              <a:t>20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Структура учебного плана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472" y="1196752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Лекции </a:t>
            </a:r>
            <a:r>
              <a:rPr lang="en-US" sz="2800" dirty="0" smtClean="0"/>
              <a:t> </a:t>
            </a:r>
            <a:r>
              <a:rPr lang="ru-RU" sz="2800" dirty="0" smtClean="0"/>
              <a:t>– </a:t>
            </a:r>
            <a:r>
              <a:rPr lang="en-US" sz="2800" dirty="0" smtClean="0"/>
              <a:t> </a:t>
            </a:r>
            <a:r>
              <a:rPr lang="ru-RU" sz="2800" dirty="0" smtClean="0"/>
              <a:t>72 часа (2 часа в неделю)</a:t>
            </a:r>
          </a:p>
          <a:p>
            <a:r>
              <a:rPr lang="ru-RU" sz="2800" dirty="0" smtClean="0"/>
              <a:t>Практикум </a:t>
            </a:r>
            <a:r>
              <a:rPr lang="en-US" sz="2800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 72 часов (2 часа в неделю)</a:t>
            </a:r>
          </a:p>
          <a:p>
            <a:r>
              <a:rPr lang="ru-RU" sz="2800" dirty="0" smtClean="0"/>
              <a:t>Лабораторные работы – </a:t>
            </a:r>
            <a:r>
              <a:rPr lang="en-US" sz="2800" dirty="0" smtClean="0"/>
              <a:t> </a:t>
            </a:r>
            <a:r>
              <a:rPr lang="ru-RU" sz="2800" dirty="0" smtClean="0"/>
              <a:t>72 часов (2 часа в неделю) </a:t>
            </a:r>
          </a:p>
          <a:p>
            <a:pPr>
              <a:buFontTx/>
              <a:buNone/>
            </a:pPr>
            <a:r>
              <a:rPr lang="ru-RU" sz="2800" b="1" dirty="0" smtClean="0"/>
              <a:t>Отчетность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 зачет (3 семестр)</a:t>
            </a:r>
          </a:p>
          <a:p>
            <a:pPr>
              <a:buFontTx/>
              <a:buNone/>
            </a:pPr>
            <a:r>
              <a:rPr lang="ru-RU" sz="2800" dirty="0" smtClean="0"/>
              <a:t>                      </a:t>
            </a:r>
            <a:r>
              <a:rPr lang="en-US" sz="2800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 экзамен (4 семестр)</a:t>
            </a:r>
            <a:endParaRPr lang="en-US" sz="28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72480" y="4221088"/>
            <a:ext cx="94330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sym typeface="Wingdings" pitchFamily="2" charset="2"/>
              </a:rPr>
              <a:t> </a:t>
            </a:r>
            <a:r>
              <a:rPr lang="ru-RU" sz="2800" dirty="0"/>
              <a:t>Конкурс показательных </a:t>
            </a:r>
            <a:r>
              <a:rPr lang="ru-RU" sz="2800" dirty="0" smtClean="0"/>
              <a:t>лабораторных</a:t>
            </a:r>
            <a:r>
              <a:rPr lang="en-US" sz="2800" dirty="0" smtClean="0"/>
              <a:t> </a:t>
            </a:r>
            <a:r>
              <a:rPr lang="ru-RU" sz="2800" dirty="0" smtClean="0"/>
              <a:t>работ  </a:t>
            </a:r>
            <a:r>
              <a:rPr lang="ru-RU" sz="2800" dirty="0"/>
              <a:t>(4 семестр)</a:t>
            </a:r>
            <a:endParaRPr lang="en-US" sz="2800" dirty="0"/>
          </a:p>
        </p:txBody>
      </p:sp>
      <p:sp>
        <p:nvSpPr>
          <p:cNvPr id="3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F13E-1567-4398-9066-8C91433EA93A}" type="slidenum">
              <a:rPr lang="ru-RU" smtClean="0"/>
              <a:pPr/>
              <a:t>21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72480" y="1052736"/>
            <a:ext cx="963352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ru-RU" sz="2400" b="1" dirty="0" smtClean="0"/>
              <a:t>Основная литература</a:t>
            </a:r>
          </a:p>
          <a:p>
            <a:pPr marL="0" indent="0">
              <a:buFontTx/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Топп</a:t>
            </a:r>
            <a:r>
              <a:rPr lang="ru-RU" sz="2400" dirty="0" smtClean="0"/>
              <a:t> У., Форд У. Структуры данных в С++.- М. Бином, 1999</a:t>
            </a:r>
          </a:p>
          <a:p>
            <a:pPr marL="266700" indent="-266700">
              <a:buFontTx/>
              <a:buNone/>
            </a:pPr>
            <a:r>
              <a:rPr lang="ru-RU" sz="2400" dirty="0" smtClean="0"/>
              <a:t>2. </a:t>
            </a:r>
            <a:r>
              <a:rPr lang="ru-RU" sz="2400" dirty="0" err="1" smtClean="0"/>
              <a:t>Кормен</a:t>
            </a:r>
            <a:r>
              <a:rPr lang="ru-RU" sz="2400" dirty="0" smtClean="0"/>
              <a:t> Т., </a:t>
            </a:r>
            <a:r>
              <a:rPr lang="ru-RU" sz="2400" dirty="0" err="1" smtClean="0"/>
              <a:t>Лейзерсон</a:t>
            </a:r>
            <a:r>
              <a:rPr lang="ru-RU" sz="2400" dirty="0" smtClean="0"/>
              <a:t> Ч., </a:t>
            </a:r>
            <a:r>
              <a:rPr lang="ru-RU" sz="2400" dirty="0" err="1" smtClean="0"/>
              <a:t>Ривест</a:t>
            </a:r>
            <a:r>
              <a:rPr lang="ru-RU" sz="2400" dirty="0" smtClean="0"/>
              <a:t> Р. Алгоритмы: построение и анализ.- МЦМО, 1999</a:t>
            </a:r>
          </a:p>
          <a:p>
            <a:pPr marL="266700" indent="-266700">
              <a:buFontTx/>
              <a:buNone/>
            </a:pPr>
            <a:r>
              <a:rPr lang="ru-RU" sz="2400" dirty="0" smtClean="0"/>
              <a:t>3. Вирт Н. </a:t>
            </a:r>
            <a:r>
              <a:rPr lang="ru-RU" sz="2400" dirty="0" err="1" smtClean="0"/>
              <a:t>Алгоритмы+структуры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данных=программы</a:t>
            </a:r>
            <a:r>
              <a:rPr lang="ru-RU" sz="2400" dirty="0" smtClean="0"/>
              <a:t>. - М.: Мир,</a:t>
            </a:r>
            <a:r>
              <a:rPr lang="en-US" sz="2400" dirty="0" smtClean="0"/>
              <a:t> </a:t>
            </a:r>
            <a:r>
              <a:rPr lang="ru-RU" sz="2400" dirty="0" smtClean="0"/>
              <a:t>1985</a:t>
            </a:r>
          </a:p>
          <a:p>
            <a:pPr marL="266700" indent="-266700">
              <a:buFontTx/>
              <a:buNone/>
            </a:pPr>
            <a:r>
              <a:rPr lang="ru-RU" sz="2400" dirty="0" smtClean="0"/>
              <a:t>4. Страуструп Б. Язык программирования С++. – М.: Бином, 2001.</a:t>
            </a:r>
          </a:p>
          <a:p>
            <a:pPr marL="266700" indent="-266700">
              <a:buFontTx/>
              <a:buNone/>
            </a:pPr>
            <a:r>
              <a:rPr lang="ru-RU" sz="2400" dirty="0" smtClean="0"/>
              <a:t>5. </a:t>
            </a:r>
            <a:r>
              <a:rPr lang="ru-RU" sz="2400" dirty="0" err="1" smtClean="0"/>
              <a:t>Гергель</a:t>
            </a:r>
            <a:r>
              <a:rPr lang="ru-RU" sz="2400" dirty="0" smtClean="0"/>
              <a:t> В.П. и др. Методы программирования. Учебное пособие.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Н.Новгород</a:t>
            </a:r>
            <a:r>
              <a:rPr lang="ru-RU" sz="2400" dirty="0" smtClean="0"/>
              <a:t>: ННГУ, 1997</a:t>
            </a: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50" y="207963"/>
            <a:ext cx="9465896" cy="56197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Литература</a:t>
            </a:r>
          </a:p>
        </p:txBody>
      </p:sp>
      <p:sp>
        <p:nvSpPr>
          <p:cNvPr id="2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ADE0-307A-41A8-BC32-22310F5D7A11}" type="slidenum">
              <a:rPr lang="ru-RU" smtClean="0"/>
              <a:pPr/>
              <a:t>22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Горести и радости ремесла (Брукс)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72480" y="1124744"/>
            <a:ext cx="9633520" cy="51845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Радости ремесла</a:t>
            </a:r>
          </a:p>
          <a:p>
            <a:pPr marL="1905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 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это абсолютная радость творчества</a:t>
            </a:r>
          </a:p>
          <a:p>
            <a:pPr marL="476250" marR="0" lvl="2" indent="-952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- как ребёнок радуется, стряпая пирожки из песка</a:t>
            </a:r>
          </a:p>
          <a:p>
            <a:pPr marL="476250" marR="0" lvl="2" indent="-952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- как всевышний занимался сотворением мира</a:t>
            </a:r>
          </a:p>
          <a:p>
            <a:pPr marL="1905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 это радость создания вещей, полезных другим людям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это очарование, заключённое в самом процессе создания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 сложных, загадочных объектов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ЭВМ обладает притягательной силой бильярда или музыкального автомата, доведённого до логической завершенности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это возможность постоянно учиться, вытекающая из непрерывно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меняющегося характера задачи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это удовольствие работать с очень гибким материалом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Программист, как поэт, работает почти исключительно головой. </a:t>
            </a:r>
            <a:b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Очень редко материал для творчества допускает такую гибкость.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Горести и радости ремесла (Брукс)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9537-B033-4AA0-AD31-0ABBEF67D6FC}" type="slidenum">
              <a:rPr lang="ru-RU" smtClean="0"/>
              <a:pPr/>
              <a:t>23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480" y="1196752"/>
            <a:ext cx="921702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ru-RU" sz="2400" b="1" dirty="0" smtClean="0">
                <a:cs typeface="Times New Roman" pitchFamily="18" charset="0"/>
              </a:rPr>
              <a:t>Горести ремесла</a:t>
            </a:r>
          </a:p>
          <a:p>
            <a:pPr marL="190500" lvl="1" indent="0" algn="just"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 </a:t>
            </a:r>
            <a:r>
              <a:rPr lang="ru-RU" sz="2400" dirty="0" smtClean="0">
                <a:cs typeface="Times New Roman" pitchFamily="18" charset="0"/>
              </a:rPr>
              <a:t>надо работать очень тщательно как минёр</a:t>
            </a:r>
          </a:p>
          <a:p>
            <a:pPr marL="190500" lvl="1" indent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 задачи,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стоящие перед программистом,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определяют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cs typeface="Times New Roman" pitchFamily="18" charset="0"/>
              </a:rPr>
              <a:t>другие люди</a:t>
            </a:r>
          </a:p>
          <a:p>
            <a:pPr marL="190500" lvl="1" indent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 приятно выдавать большие идеи,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но какой же поистине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cs typeface="Times New Roman" pitchFamily="18" charset="0"/>
              </a:rPr>
              <a:t>“адский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труд”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иногда поиск самой крошечной ошибки</a:t>
            </a:r>
          </a:p>
          <a:p>
            <a:pPr marL="190500" lvl="1" indent="0" algn="just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 продукт к моменту завершения устарел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ru-RU" sz="2400" i="1" dirty="0" smtClean="0">
                <a:cs typeface="Times New Roman" pitchFamily="18" charset="0"/>
              </a:rPr>
              <a:t>Программирование - одновременно и асфальтовая топь, поглощающая многие начинания</a:t>
            </a:r>
            <a:r>
              <a:rPr lang="ru-RU" sz="2400" i="1" dirty="0" smtClean="0"/>
              <a:t>,</a:t>
            </a:r>
            <a:r>
              <a:rPr lang="ru-RU" sz="2400" i="1" dirty="0" smtClean="0">
                <a:cs typeface="Times New Roman" pitchFamily="18" charset="0"/>
              </a:rPr>
              <a:t> и творческая деятельность с присущими только ей радостями и горестями. </a:t>
            </a:r>
            <a:endParaRPr lang="ru-RU" sz="2400" i="1" dirty="0">
              <a:cs typeface="Times New Roman" pitchFamily="18" charset="0"/>
            </a:endParaRPr>
          </a:p>
        </p:txBody>
      </p:sp>
      <p:sp>
        <p:nvSpPr>
          <p:cNvPr id="3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258A-4692-438A-B564-9C5FF9A0C7CE}" type="slidenum">
              <a:rPr lang="ru-RU" smtClean="0"/>
              <a:pPr/>
              <a:t>24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200472" y="1124744"/>
            <a:ext cx="9098012" cy="52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4013">
              <a:lnSpc>
                <a:spcPct val="110000"/>
              </a:lnSpc>
              <a:buFontTx/>
              <a:buNone/>
            </a:pPr>
            <a:r>
              <a:rPr lang="ru-RU" sz="2800" dirty="0" smtClean="0">
                <a:cs typeface="Times New Roman" pitchFamily="18" charset="0"/>
              </a:rPr>
              <a:t>Программист должен обладать способностью первоклассного математика к абстракции и логическому мышлению, в сочетании с </a:t>
            </a:r>
            <a:r>
              <a:rPr lang="ru-RU" sz="2800" dirty="0" err="1" smtClean="0">
                <a:cs typeface="Times New Roman" pitchFamily="18" charset="0"/>
              </a:rPr>
              <a:t>эдисоновским</a:t>
            </a:r>
            <a:r>
              <a:rPr lang="ru-RU" sz="2800" dirty="0" smtClean="0">
                <a:cs typeface="Times New Roman" pitchFamily="18" charset="0"/>
              </a:rPr>
              <a:t>  талантом соорудить всё, что угодно, из нуля и единицы. </a:t>
            </a:r>
          </a:p>
          <a:p>
            <a:pPr indent="354013">
              <a:lnSpc>
                <a:spcPct val="110000"/>
              </a:lnSpc>
              <a:buFontTx/>
              <a:buNone/>
            </a:pPr>
            <a:r>
              <a:rPr lang="ru-RU" sz="2800" dirty="0" smtClean="0">
                <a:cs typeface="Times New Roman" pitchFamily="18" charset="0"/>
              </a:rPr>
              <a:t>Он должен сочетать аккуратность бухгалтера с проницательностью разведчика, фантазию автора детективных романов с трезвой практичностью экономиста. </a:t>
            </a:r>
          </a:p>
          <a:p>
            <a:pPr indent="354013">
              <a:lnSpc>
                <a:spcPct val="110000"/>
              </a:lnSpc>
              <a:buFontTx/>
              <a:buNone/>
            </a:pPr>
            <a:r>
              <a:rPr lang="ru-RU" sz="2800" dirty="0" smtClean="0">
                <a:cs typeface="Times New Roman" pitchFamily="18" charset="0"/>
              </a:rPr>
              <a:t>А кроме того, программист должен иметь вкус к коллективной работе, понимать интересы пользователя и многое другое.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833416" y="26812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4019154" y="26812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9505056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Горести и радости ремесла (Ершов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А.П.)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1268760"/>
            <a:ext cx="9191104" cy="3616375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декомпозиция – путь к построению надежного ПО</a:t>
            </a:r>
          </a:p>
          <a:p>
            <a:pPr marL="190500" indent="-190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подхода</a:t>
            </a:r>
          </a:p>
          <a:p>
            <a:pPr marL="571500" lvl="1" indent="-190500">
              <a:spcBef>
                <a:spcPts val="6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методов декомпозиции математических моделей при их реализации на ЭВМ</a:t>
            </a:r>
          </a:p>
          <a:p>
            <a:pPr marL="571500" lvl="1" indent="-190500">
              <a:spcBef>
                <a:spcPts val="6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существующего набора структур данных, используемых для построения средств поддержки математических моделей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6E61-E76A-472D-83C5-C48F183D2D6B}" type="slidenum">
              <a:rPr lang="ru-RU" smtClean="0"/>
              <a:pPr/>
              <a:t>25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340768"/>
            <a:ext cx="9289032" cy="1471172"/>
          </a:xfr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способы уменьшения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ПО?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ли программы без ошибок?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26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412776"/>
            <a:ext cx="9210228" cy="519113"/>
          </a:xfr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данных и структуры действий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27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28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Важность предмета</a:t>
            </a: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Фундаментальные основы применения ЭВМ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задачи курса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учебного плана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Горести и радости ремесла</a:t>
            </a:r>
            <a:endParaRPr lang="en-US" sz="28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pPr algn="r"/>
            <a:fld id="{612EF224-85C2-444C-8BE0-C16BA89387BA}" type="slidenum">
              <a:rPr lang="ru-RU" sz="1200" smtClean="0">
                <a:latin typeface="+mn-lt"/>
              </a:rPr>
              <a:pPr algn="r"/>
              <a:t>3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F224-85C2-444C-8BE0-C16BA89387BA}" type="slidenum">
              <a:rPr lang="ru-RU" smtClean="0"/>
              <a:pPr/>
              <a:t>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00472" y="1124744"/>
            <a:ext cx="943304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Компьютеры – интересная область человеческой</a:t>
            </a:r>
            <a:r>
              <a:rPr lang="en-US" sz="2800" b="1" dirty="0" smtClean="0"/>
              <a:t> </a:t>
            </a:r>
            <a:r>
              <a:rPr lang="ru-RU" sz="2800" b="1" dirty="0" smtClean="0"/>
              <a:t>деятельности </a:t>
            </a:r>
            <a:r>
              <a:rPr lang="ru-RU" sz="2800" dirty="0" smtClean="0"/>
              <a:t>(фантастические темпы развития)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>
                <a:cs typeface="Times New Roman" pitchFamily="18" charset="0"/>
              </a:rPr>
              <a:t>За </a:t>
            </a:r>
            <a:r>
              <a:rPr lang="en-US" sz="2400" dirty="0" smtClean="0"/>
              <a:t>5</a:t>
            </a:r>
            <a:r>
              <a:rPr lang="ru-RU" sz="2400" dirty="0" smtClean="0">
                <a:cs typeface="Times New Roman" pitchFamily="18" charset="0"/>
              </a:rPr>
              <a:t>0 лет скорость вычислений </a:t>
            </a:r>
            <a:r>
              <a:rPr lang="ru-RU" sz="2400" dirty="0" smtClean="0"/>
              <a:t>возросла более чем </a:t>
            </a:r>
            <a:r>
              <a:rPr lang="ru-RU" sz="2400" dirty="0" smtClean="0">
                <a:cs typeface="Times New Roman" pitchFamily="18" charset="0"/>
              </a:rPr>
              <a:t>в 100</a:t>
            </a:r>
            <a:r>
              <a:rPr lang="ru-RU" sz="2400" dirty="0" smtClean="0"/>
              <a:t>0</a:t>
            </a:r>
            <a:r>
              <a:rPr lang="ru-RU" sz="2400" dirty="0" smtClean="0">
                <a:cs typeface="Times New Roman" pitchFamily="18" charset="0"/>
              </a:rPr>
              <a:t> млн.</a:t>
            </a:r>
            <a:r>
              <a:rPr lang="ru-RU" sz="2400" dirty="0" smtClean="0"/>
              <a:t> раз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При таких темпах развития </a:t>
            </a:r>
            <a:r>
              <a:rPr lang="ru-RU" sz="2400" dirty="0" smtClean="0">
                <a:cs typeface="Times New Roman" pitchFamily="18" charset="0"/>
              </a:rPr>
              <a:t>автомобили </a:t>
            </a:r>
            <a:r>
              <a:rPr lang="ru-RU" sz="2400" dirty="0" smtClean="0"/>
              <a:t>весили бы </a:t>
            </a:r>
            <a:r>
              <a:rPr lang="ru-RU" sz="2400" dirty="0" smtClean="0">
                <a:cs typeface="Times New Roman" pitchFamily="18" charset="0"/>
              </a:rPr>
              <a:t>200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г,</a:t>
            </a:r>
            <a:r>
              <a:rPr lang="ru-RU" sz="2400" dirty="0" smtClean="0"/>
              <a:t> тратили бы </a:t>
            </a:r>
            <a:r>
              <a:rPr lang="ru-RU" sz="2400" dirty="0" smtClean="0">
                <a:cs typeface="Times New Roman" pitchFamily="18" charset="0"/>
              </a:rPr>
              <a:t> 2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л бензина на 1.5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млн.км, </a:t>
            </a:r>
            <a:r>
              <a:rPr lang="ru-RU" sz="2400" dirty="0" smtClean="0"/>
              <a:t>и стоили бы</a:t>
            </a:r>
            <a:r>
              <a:rPr lang="ru-RU" sz="2400" dirty="0" smtClean="0">
                <a:cs typeface="Times New Roman" pitchFamily="18" charset="0"/>
              </a:rPr>
              <a:t> 2.5$</a:t>
            </a:r>
            <a:endParaRPr lang="ru-RU" sz="2400" dirty="0" smtClean="0"/>
          </a:p>
          <a:p>
            <a:pPr marL="190500" indent="-190500">
              <a:lnSpc>
                <a:spcPct val="80000"/>
              </a:lnSpc>
            </a:pPr>
            <a:r>
              <a:rPr lang="ru-RU" sz="2800" b="1" dirty="0" smtClean="0"/>
              <a:t>Компьютеры – искусственный интеллект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err="1" smtClean="0">
                <a:cs typeface="Times New Roman" pitchFamily="18" charset="0"/>
              </a:rPr>
              <a:t>Шенкс</a:t>
            </a:r>
            <a:r>
              <a:rPr lang="ru-RU" sz="2400" dirty="0" smtClean="0"/>
              <a:t> (</a:t>
            </a:r>
            <a:r>
              <a:rPr lang="ru-RU" sz="2400" dirty="0" smtClean="0">
                <a:cs typeface="Times New Roman" pitchFamily="18" charset="0"/>
              </a:rPr>
              <a:t>Англия </a:t>
            </a:r>
            <a:r>
              <a:rPr lang="en-US" sz="2400" dirty="0" smtClean="0">
                <a:cs typeface="Times New Roman" pitchFamily="18" charset="0"/>
              </a:rPr>
              <a:t>XIX </a:t>
            </a:r>
            <a:r>
              <a:rPr lang="ru-RU" sz="2400" dirty="0" smtClean="0">
                <a:cs typeface="Times New Roman" pitchFamily="18" charset="0"/>
              </a:rPr>
              <a:t>век</a:t>
            </a:r>
            <a:r>
              <a:rPr lang="ru-RU" sz="2400" dirty="0" smtClean="0"/>
              <a:t>) за 20 лет работы вычислил число </a:t>
            </a:r>
            <a:r>
              <a:rPr lang="ru-RU" sz="2800" dirty="0" smtClean="0">
                <a:sym typeface="Symbol" pitchFamily="18" charset="2"/>
              </a:rPr>
              <a:t></a:t>
            </a:r>
            <a:r>
              <a:rPr lang="ru-RU" sz="2800" dirty="0" smtClean="0"/>
              <a:t> </a:t>
            </a:r>
            <a:r>
              <a:rPr lang="en-US" sz="2800" dirty="0" smtClean="0"/>
              <a:t>       </a:t>
            </a:r>
            <a:r>
              <a:rPr lang="ru-RU" sz="2800" dirty="0" smtClean="0"/>
              <a:t>с точностью </a:t>
            </a:r>
            <a:r>
              <a:rPr lang="ru-RU" sz="2400" dirty="0" smtClean="0">
                <a:cs typeface="Times New Roman" pitchFamily="18" charset="0"/>
              </a:rPr>
              <a:t>707 знаков (в 520 знаке ошибка)</a:t>
            </a:r>
            <a:r>
              <a:rPr lang="ru-RU" sz="2400" dirty="0" smtClean="0"/>
              <a:t> - н</a:t>
            </a:r>
            <a:r>
              <a:rPr lang="ru-RU" sz="2400" dirty="0" smtClean="0">
                <a:cs typeface="Times New Roman" pitchFamily="18" charset="0"/>
              </a:rPr>
              <a:t>а ЭВМ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в начале 50 вычислено более</a:t>
            </a:r>
            <a:r>
              <a:rPr lang="ru-RU" sz="2400" dirty="0" smtClean="0">
                <a:cs typeface="Times New Roman" pitchFamily="18" charset="0"/>
              </a:rPr>
              <a:t> 500 тыс. знаков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Моисеев Н.Н. </a:t>
            </a:r>
            <a:r>
              <a:rPr lang="ru-RU" sz="2800" dirty="0" smtClean="0"/>
              <a:t>– </a:t>
            </a:r>
            <a:r>
              <a:rPr lang="ru-RU" sz="2800" b="1" dirty="0" smtClean="0"/>
              <a:t>в истории человечества можно выделить только три равнозначных по важности события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Приручение </a:t>
            </a:r>
            <a:r>
              <a:rPr lang="ru-RU" sz="2400" dirty="0" smtClean="0">
                <a:cs typeface="Times New Roman" pitchFamily="18" charset="0"/>
              </a:rPr>
              <a:t>ог</a:t>
            </a:r>
            <a:r>
              <a:rPr lang="ru-RU" sz="2400" dirty="0" smtClean="0"/>
              <a:t>ня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Изобретение парового</a:t>
            </a:r>
            <a:r>
              <a:rPr lang="ru-RU" sz="2400" dirty="0" smtClean="0">
                <a:cs typeface="Times New Roman" pitchFamily="18" charset="0"/>
              </a:rPr>
              <a:t> двигател</a:t>
            </a:r>
            <a:r>
              <a:rPr lang="ru-RU" sz="2400" dirty="0" smtClean="0"/>
              <a:t>я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Создание компьютера    </a:t>
            </a:r>
            <a:endParaRPr lang="en-US" sz="2400" dirty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07269" y="3264817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Times New Roman" pitchFamily="18" charset="0"/>
            </a:endParaRP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8F7-19FC-480E-947D-192BA50971ED}" type="slidenum">
              <a:rPr lang="ru-RU" smtClean="0"/>
              <a:pPr/>
              <a:t>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00472" y="1700808"/>
            <a:ext cx="8962578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3200" dirty="0" smtClean="0">
                <a:cs typeface="Times New Roman" pitchFamily="18" charset="0"/>
              </a:rPr>
              <a:t>ЭВМ</a:t>
            </a:r>
            <a:r>
              <a:rPr lang="ru-RU" sz="3200" dirty="0" smtClean="0"/>
              <a:t> </a:t>
            </a:r>
            <a:r>
              <a:rPr lang="ru-RU" sz="3200" dirty="0" smtClean="0">
                <a:cs typeface="Times New Roman" pitchFamily="18" charset="0"/>
              </a:rPr>
              <a:t>-</a:t>
            </a:r>
            <a:r>
              <a:rPr lang="ru-RU" sz="3200" dirty="0" smtClean="0"/>
              <a:t> </a:t>
            </a:r>
            <a:r>
              <a:rPr lang="ru-RU" sz="3200" dirty="0" smtClean="0">
                <a:cs typeface="Times New Roman" pitchFamily="18" charset="0"/>
              </a:rPr>
              <a:t>выход из инф</a:t>
            </a:r>
            <a:r>
              <a:rPr lang="ru-RU" sz="3200" dirty="0" smtClean="0"/>
              <a:t>ормационного </a:t>
            </a:r>
            <a:r>
              <a:rPr lang="ru-RU" sz="3200" dirty="0" smtClean="0">
                <a:cs typeface="Times New Roman" pitchFamily="18" charset="0"/>
              </a:rPr>
              <a:t>тупика</a:t>
            </a:r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мосты </a:t>
            </a:r>
            <a:r>
              <a:rPr lang="ru-RU" sz="2800" dirty="0" smtClean="0"/>
              <a:t>	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-10</a:t>
            </a:r>
            <a:r>
              <a:rPr lang="ru-RU" sz="2800" baseline="30000" dirty="0" smtClean="0">
                <a:cs typeface="Times New Roman" pitchFamily="18" charset="0"/>
              </a:rPr>
              <a:t>6 </a:t>
            </a:r>
            <a:r>
              <a:rPr lang="ru-RU" sz="2800" dirty="0" smtClean="0">
                <a:cs typeface="Times New Roman" pitchFamily="18" charset="0"/>
              </a:rPr>
              <a:t>,</a:t>
            </a:r>
            <a:endParaRPr lang="ru-RU" sz="2800" dirty="0" smtClean="0"/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аэродинамика </a:t>
            </a:r>
            <a:r>
              <a:rPr lang="ru-RU" sz="2800" dirty="0" smtClean="0"/>
              <a:t>	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/>
              <a:t>9</a:t>
            </a:r>
            <a:r>
              <a:rPr lang="ru-RU" sz="2800" dirty="0" smtClean="0">
                <a:cs typeface="Times New Roman" pitchFamily="18" charset="0"/>
              </a:rPr>
              <a:t>-10</a:t>
            </a:r>
            <a:r>
              <a:rPr lang="ru-RU" sz="2800" baseline="30000" dirty="0" smtClean="0">
                <a:cs typeface="Times New Roman" pitchFamily="18" charset="0"/>
              </a:rPr>
              <a:t>1</a:t>
            </a:r>
            <a:r>
              <a:rPr lang="ru-RU" sz="2800" baseline="30000" dirty="0" smtClean="0"/>
              <a:t>1</a:t>
            </a:r>
            <a:r>
              <a:rPr lang="ru-RU" sz="2800" dirty="0" smtClean="0">
                <a:cs typeface="Times New Roman" pitchFamily="18" charset="0"/>
              </a:rPr>
              <a:t>,</a:t>
            </a:r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гидродинамика </a:t>
            </a:r>
            <a:r>
              <a:rPr lang="ru-RU" sz="2800" dirty="0" smtClean="0"/>
              <a:t>	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>
                <a:cs typeface="Times New Roman" pitchFamily="18" charset="0"/>
              </a:rPr>
              <a:t>12</a:t>
            </a:r>
            <a:r>
              <a:rPr lang="ru-RU" sz="2800" dirty="0" smtClean="0">
                <a:cs typeface="Times New Roman" pitchFamily="18" charset="0"/>
              </a:rPr>
              <a:t>-10</a:t>
            </a:r>
            <a:r>
              <a:rPr lang="ru-RU" sz="2800" baseline="30000" dirty="0" smtClean="0">
                <a:cs typeface="Times New Roman" pitchFamily="18" charset="0"/>
              </a:rPr>
              <a:t>14 </a:t>
            </a:r>
            <a:r>
              <a:rPr lang="ru-RU" sz="2800" dirty="0" smtClean="0">
                <a:cs typeface="Times New Roman" pitchFamily="18" charset="0"/>
              </a:rPr>
              <a:t>,</a:t>
            </a:r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управление экономикой</a:t>
            </a:r>
            <a:r>
              <a:rPr lang="ru-RU" sz="2800" dirty="0" smtClean="0"/>
              <a:t> – 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>
                <a:cs typeface="Times New Roman" pitchFamily="18" charset="0"/>
              </a:rPr>
              <a:t>16</a:t>
            </a:r>
            <a:r>
              <a:rPr lang="ru-RU" sz="2800" baseline="30000" dirty="0" smtClean="0"/>
              <a:t/>
            </a:r>
            <a:br>
              <a:rPr lang="ru-RU" sz="2800" baseline="30000" dirty="0" smtClean="0"/>
            </a:br>
            <a:r>
              <a:rPr lang="ru-RU" sz="2800" dirty="0" smtClean="0"/>
              <a:t>   (</a:t>
            </a:r>
            <a:r>
              <a:rPr lang="ru-RU" sz="2800" dirty="0" smtClean="0">
                <a:cs typeface="Times New Roman" pitchFamily="18" charset="0"/>
              </a:rPr>
              <a:t>~10 млрд.человек</a:t>
            </a:r>
            <a:r>
              <a:rPr lang="ru-RU" sz="2800" dirty="0" smtClean="0"/>
              <a:t>) </a:t>
            </a:r>
            <a:endParaRPr lang="en-US" sz="2800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17C4F-23CC-437F-AF12-768570CEAE9F}" type="slidenum">
              <a:rPr lang="ru-RU" smtClean="0"/>
              <a:pPr/>
              <a:t>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00472" y="1752600"/>
            <a:ext cx="9361040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Думаю,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что в мире вряд ли найдётся покупателей больше,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чем на 5 вычислительных машин.</a:t>
            </a:r>
          </a:p>
          <a:p>
            <a:pPr marL="0" indent="0" algn="r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Томас Уотсон,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президент </a:t>
            </a:r>
            <a:r>
              <a:rPr lang="en-US" sz="2800" b="1" dirty="0" smtClean="0">
                <a:cs typeface="Times New Roman" pitchFamily="18" charset="0"/>
              </a:rPr>
              <a:t>IBM</a:t>
            </a:r>
            <a:r>
              <a:rPr lang="ru-RU" sz="2800" b="1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1943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Нет никаких причин,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чтобы люди захотели завести компьютеры у себя дома.</a:t>
            </a:r>
          </a:p>
          <a:p>
            <a:pPr marL="0" indent="0" algn="r">
              <a:lnSpc>
                <a:spcPct val="110000"/>
              </a:lnSpc>
              <a:buFontTx/>
              <a:buNone/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Кен </a:t>
            </a:r>
            <a:r>
              <a:rPr lang="ru-RU" sz="2800" b="1" dirty="0" err="1" smtClean="0">
                <a:cs typeface="Times New Roman" pitchFamily="18" charset="0"/>
              </a:rPr>
              <a:t>Олсен</a:t>
            </a:r>
            <a:r>
              <a:rPr lang="ru-RU" sz="2800" b="1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президент </a:t>
            </a:r>
            <a:r>
              <a:rPr lang="en-US" sz="2800" b="1" dirty="0" smtClean="0">
                <a:cs typeface="Times New Roman" pitchFamily="18" charset="0"/>
              </a:rPr>
              <a:t>DEC</a:t>
            </a:r>
            <a:r>
              <a:rPr lang="ru-RU" sz="2800" b="1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1977 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9A8E-4904-4D15-8661-5B67A415CD8B}" type="slidenum">
              <a:rPr lang="ru-RU" smtClean="0"/>
              <a:pPr/>
              <a:t>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217307"/>
              </p:ext>
            </p:extLst>
          </p:nvPr>
        </p:nvGraphicFramePr>
        <p:xfrm>
          <a:off x="1752600" y="1628800"/>
          <a:ext cx="6477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Диаграмма" r:id="rId4" imgW="2743438" imgH="1829038" progId="MSGraph.Chart.8">
                  <p:embed/>
                </p:oleObj>
              </mc:Choice>
              <mc:Fallback>
                <p:oleObj name="Диаграмма" r:id="rId4" imgW="2743438" imgH="1829038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28800"/>
                        <a:ext cx="64770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9E78-C1AE-4957-9042-6726F0E04F3E}" type="slidenum">
              <a:rPr lang="ru-RU" smtClean="0"/>
              <a:pPr/>
              <a:t>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72480" y="1196752"/>
            <a:ext cx="8943454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Основы ЭВМ 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Двоичный принцип представления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информации в ЭВМ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Д</a:t>
            </a:r>
            <a:r>
              <a:rPr lang="ru-RU" sz="2800" dirty="0" smtClean="0">
                <a:cs typeface="Times New Roman" pitchFamily="18" charset="0"/>
              </a:rPr>
              <a:t>екомпозиция операторов программы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Универсальность ЭВМ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Методы программирования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Структурное программирование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Модульное программирование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Концепция типа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О</a:t>
            </a:r>
            <a:r>
              <a:rPr lang="ru-RU" sz="2800" dirty="0" smtClean="0"/>
              <a:t>бъектно-ориентированное программирование (ООП)</a:t>
            </a:r>
            <a:endParaRPr lang="ru-RU" sz="2800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85434"/>
            <a:ext cx="9505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Фундаментальные основы применения ЭВМ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(по материалам учебных дисциплин 1 курса)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F61B-37FB-4BF3-B7BC-0882F621869F}" type="slidenum">
              <a:rPr lang="ru-RU" smtClean="0"/>
              <a:pPr/>
              <a:t>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72480" y="1124744"/>
            <a:ext cx="8860904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u="sng" dirty="0" smtClean="0"/>
              <a:t>Пример 1</a:t>
            </a:r>
            <a:r>
              <a:rPr lang="ru-RU" sz="2400" b="1" dirty="0" smtClean="0"/>
              <a:t>.</a:t>
            </a:r>
            <a:r>
              <a:rPr lang="ru-RU" sz="2000" dirty="0" smtClean="0"/>
              <a:t> </a:t>
            </a:r>
            <a:r>
              <a:rPr lang="ru-RU" sz="2800" dirty="0" smtClean="0"/>
              <a:t>Проверка правильности программы вычисления площади треугольника (</a:t>
            </a:r>
            <a:r>
              <a:rPr lang="ru-RU" sz="2800" dirty="0" err="1" smtClean="0"/>
              <a:t>Майерс</a:t>
            </a:r>
            <a:r>
              <a:rPr lang="ru-RU" sz="2800" dirty="0" smtClean="0"/>
              <a:t> Г.)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1. </a:t>
            </a:r>
            <a:r>
              <a:rPr lang="ru-RU" sz="2800" dirty="0" smtClean="0">
                <a:cs typeface="Times New Roman" pitchFamily="18" charset="0"/>
              </a:rPr>
              <a:t>Правильный неравносторонний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2. Правильный равносторонний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3. Правильный равнобедренный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(</a:t>
            </a:r>
            <a:r>
              <a:rPr lang="ru-RU" sz="2800" dirty="0" smtClean="0"/>
              <a:t>3 варианта</a:t>
            </a:r>
            <a:r>
              <a:rPr lang="ru-RU" sz="2800" dirty="0" smtClean="0">
                <a:cs typeface="Times New Roman" pitchFamily="18" charset="0"/>
              </a:rPr>
              <a:t>)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4</a:t>
            </a:r>
            <a:r>
              <a:rPr lang="ru-RU" sz="2800" dirty="0" smtClean="0">
                <a:cs typeface="Times New Roman" pitchFamily="18" charset="0"/>
              </a:rPr>
              <a:t>. Одна сторона =0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5</a:t>
            </a:r>
            <a:r>
              <a:rPr lang="ru-RU" sz="2800" dirty="0" smtClean="0">
                <a:cs typeface="Times New Roman" pitchFamily="18" charset="0"/>
              </a:rPr>
              <a:t>. Одна сторона &lt;0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6</a:t>
            </a:r>
            <a:r>
              <a:rPr lang="ru-RU" sz="2800" dirty="0" smtClean="0">
                <a:cs typeface="Times New Roman" pitchFamily="18" charset="0"/>
              </a:rPr>
              <a:t>. Сумма </a:t>
            </a:r>
            <a:r>
              <a:rPr lang="ru-RU" sz="2800" dirty="0" smtClean="0"/>
              <a:t>двух сторон равна третьей 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7</a:t>
            </a:r>
            <a:r>
              <a:rPr lang="ru-RU" sz="2800" dirty="0" smtClean="0">
                <a:cs typeface="Times New Roman" pitchFamily="18" charset="0"/>
              </a:rPr>
              <a:t>. Сумма </a:t>
            </a:r>
            <a:r>
              <a:rPr lang="ru-RU" sz="2800" dirty="0" smtClean="0"/>
              <a:t>двух сторон меньше третьей 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8</a:t>
            </a:r>
            <a:r>
              <a:rPr lang="ru-RU" sz="2800" dirty="0" smtClean="0">
                <a:cs typeface="Times New Roman" pitchFamily="18" charset="0"/>
              </a:rPr>
              <a:t>. </a:t>
            </a:r>
            <a:r>
              <a:rPr lang="ru-RU" sz="2800" dirty="0" smtClean="0"/>
              <a:t>Длины всех сторон равны нулю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9</a:t>
            </a:r>
            <a:r>
              <a:rPr lang="ru-RU" sz="2800" dirty="0" smtClean="0">
                <a:cs typeface="Times New Roman" pitchFamily="18" charset="0"/>
              </a:rPr>
              <a:t>. Не все </a:t>
            </a:r>
            <a:r>
              <a:rPr lang="ru-RU" sz="2800" dirty="0" smtClean="0"/>
              <a:t>исходные </a:t>
            </a:r>
            <a:r>
              <a:rPr lang="ru-RU" sz="2800" dirty="0" smtClean="0">
                <a:cs typeface="Times New Roman" pitchFamily="18" charset="0"/>
              </a:rPr>
              <a:t>значения заданы</a:t>
            </a:r>
            <a:r>
              <a:rPr lang="en-US" sz="2800" dirty="0" smtClean="0">
                <a:cs typeface="Times New Roman" pitchFamily="18" charset="0"/>
              </a:rPr>
              <a:t>...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1270</Words>
  <Application>Microsoft Office PowerPoint</Application>
  <PresentationFormat>Лист A4 (210x297 мм)</PresentationFormat>
  <Paragraphs>280</Paragraphs>
  <Slides>28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Monotype Corsiva</vt:lpstr>
      <vt:lpstr>Symbol</vt:lpstr>
      <vt:lpstr>Times New Roman</vt:lpstr>
      <vt:lpstr>Wingdings</vt:lpstr>
      <vt:lpstr>1_itlab</vt:lpstr>
      <vt:lpstr>Диаграмма</vt:lpstr>
      <vt:lpstr>Microsoft Equation 3.0</vt:lpstr>
      <vt:lpstr>Рисунок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2</dc:title>
  <dc:subject>Введение</dc:subject>
  <dc:creator/>
  <cp:lastModifiedBy/>
  <cp:revision>16</cp:revision>
  <cp:lastPrinted>1900-12-31T20:00:00Z</cp:lastPrinted>
  <dcterms:created xsi:type="dcterms:W3CDTF">1900-12-31T20:00:00Z</dcterms:created>
  <dcterms:modified xsi:type="dcterms:W3CDTF">2015-06-28T14:59:55Z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