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0" r:id="rId1"/>
  </p:sldMasterIdLst>
  <p:notesMasterIdLst>
    <p:notesMasterId r:id="rId24"/>
  </p:notesMasterIdLst>
  <p:sldIdLst>
    <p:sldId id="462" r:id="rId2"/>
    <p:sldId id="468" r:id="rId3"/>
    <p:sldId id="469" r:id="rId4"/>
    <p:sldId id="473" r:id="rId5"/>
    <p:sldId id="474" r:id="rId6"/>
    <p:sldId id="498" r:id="rId7"/>
    <p:sldId id="475" r:id="rId8"/>
    <p:sldId id="499" r:id="rId9"/>
    <p:sldId id="476" r:id="rId10"/>
    <p:sldId id="500" r:id="rId11"/>
    <p:sldId id="501" r:id="rId12"/>
    <p:sldId id="477" r:id="rId13"/>
    <p:sldId id="478" r:id="rId14"/>
    <p:sldId id="479" r:id="rId15"/>
    <p:sldId id="480" r:id="rId16"/>
    <p:sldId id="502" r:id="rId17"/>
    <p:sldId id="503" r:id="rId18"/>
    <p:sldId id="491" r:id="rId19"/>
    <p:sldId id="492" r:id="rId20"/>
    <p:sldId id="493" r:id="rId21"/>
    <p:sldId id="505" r:id="rId22"/>
    <p:sldId id="496" r:id="rId23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D62A90"/>
    <a:srgbClr val="00FF00"/>
    <a:srgbClr val="99FF33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781" autoAdjust="0"/>
    <p:restoredTop sz="94576" autoAdjust="0"/>
  </p:normalViewPr>
  <p:slideViewPr>
    <p:cSldViewPr>
      <p:cViewPr varScale="1">
        <p:scale>
          <a:sx n="113" d="100"/>
          <a:sy n="113" d="100"/>
        </p:scale>
        <p:origin x="-1440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3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C680882-5D7D-45A9-B0D8-7C13C25E6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3553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7B3B1F-CA54-4011-80B1-C873B6AF2239}" type="slidenum">
              <a:rPr lang="ru-RU" smtClean="0">
                <a:solidFill>
                  <a:srgbClr val="000000"/>
                </a:solidFill>
              </a:rPr>
              <a:pPr/>
              <a:t>1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087199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60125-B45D-400A-98A3-B8B1A0893768}" type="slidenum">
              <a:rPr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7509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A6C199-FAD2-4350-81C9-BB0F7A8CAFBE}" type="slidenum">
              <a:rPr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8043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626FCF-1AB9-44A2-8C33-E2E71CFEBF9F}" type="slidenum">
              <a:rPr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9275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2394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187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7135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C973E-88D8-4A11-B924-BA61AB996A8F}" type="slidenum">
              <a:rPr/>
              <a:pPr/>
              <a:t>19</a:t>
            </a:fld>
            <a:endParaRPr lang="ru-RU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9191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4FE7-CF99-4916-B10D-F64EAC0EB5CE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4072679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1D87D-AB5F-4031-B59E-5F1A8052930C}" type="slidenum">
              <a:rPr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2367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2FE1D9-52B3-4C02-8018-B32D72E372F5}" type="slidenum">
              <a:rPr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071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2FE1D9-52B3-4C02-8018-B32D72E372F5}" type="slidenum">
              <a:rPr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5435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A809B7-7FA3-4835-99F3-4DC724B416AE}" type="slidenum">
              <a:rPr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8599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A809B7-7FA3-4835-99F3-4DC724B416AE}" type="slidenum">
              <a:rPr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7642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5983E-47D5-4EFC-B05A-96FEDCE9BC4B}" type="slidenum">
              <a:rPr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53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5983E-47D5-4EFC-B05A-96FEDCE9BC4B}" type="slidenum">
              <a:rPr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7945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5983E-47D5-4EFC-B05A-96FEDCE9BC4B}" type="slidenum">
              <a:rPr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682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42950" y="2130435"/>
            <a:ext cx="84201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6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9" y="103191"/>
            <a:ext cx="972001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33"/>
          <p:cNvSpPr txBox="1">
            <a:spLocks noChangeArrowheads="1"/>
          </p:cNvSpPr>
          <p:nvPr userDrawn="1"/>
        </p:nvSpPr>
        <p:spPr bwMode="auto">
          <a:xfrm>
            <a:off x="1166786" y="115888"/>
            <a:ext cx="8739214" cy="8125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Нижегородский государственный университет им. Н.И. Лобачевского </a:t>
            </a:r>
            <a:endParaRPr lang="ru-RU" sz="2000" b="1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Институт информационных технологий, математики и механики</a:t>
            </a:r>
          </a:p>
        </p:txBody>
      </p:sp>
    </p:spTree>
    <p:extLst>
      <p:ext uri="{BB962C8B-B14F-4D97-AF65-F5344CB8AC3E}">
        <p14:creationId xmlns:p14="http://schemas.microsoft.com/office/powerpoint/2010/main" xmlns="" val="1789485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973402" y="6381750"/>
            <a:ext cx="873654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32426" y="960438"/>
            <a:ext cx="9439936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132425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  <a:lvl4pPr>
              <a:defRPr sz="18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1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2" y="6161092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257" y="6408738"/>
            <a:ext cx="205171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Н. Новгород, 2015</a:t>
            </a:r>
            <a:endParaRPr lang="ru-RU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7920" y="6408738"/>
            <a:ext cx="576130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3171" y="6408738"/>
            <a:ext cx="93556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9846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973402" y="6381750"/>
            <a:ext cx="873654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32426" y="960438"/>
            <a:ext cx="9439936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132425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1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4A67C-33BD-4A59-9EAE-678C8C03C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257" y="6408738"/>
            <a:ext cx="205171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Н. Новгород, 2015</a:t>
            </a:r>
            <a:endParaRPr lang="ru-RU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7920" y="6408738"/>
            <a:ext cx="576130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Название презентации</a:t>
            </a:r>
            <a:endParaRPr lang="ru-RU" dirty="0"/>
          </a:p>
        </p:txBody>
      </p:sp>
      <p:pic>
        <p:nvPicPr>
          <p:cNvPr id="14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2" y="6161092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0034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24731C-66F4-4E24-8C0A-51A1D0A75D0E}" type="slidenum">
              <a:rPr lang="ru-RU"/>
              <a:pPr/>
              <a:t>‹#›</a:t>
            </a:fld>
            <a:r>
              <a:rPr lang="ru-RU"/>
              <a:t>-26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 Гергель В.П.</a:t>
            </a:r>
            <a:endParaRPr lang="ru-RU" sz="1200" b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DA1DAE-09AB-4733-B39D-2C4879AFA293}" type="slidenum">
              <a:rPr lang="ru-RU"/>
              <a:pPr/>
              <a:t>‹#›</a:t>
            </a:fld>
            <a:r>
              <a:rPr lang="ru-RU"/>
              <a:t>-26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 Гергель В.П.</a:t>
            </a:r>
            <a:endParaRPr lang="ru-RU" sz="1200" b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450" y="207963"/>
            <a:ext cx="9465896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Введение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8092" y="1071546"/>
            <a:ext cx="950125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256" y="6408738"/>
            <a:ext cx="205171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Н. Новгород, 2015</a:t>
            </a: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7919" y="6408738"/>
            <a:ext cx="576130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3171" y="6408738"/>
            <a:ext cx="93556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973402" y="6381750"/>
            <a:ext cx="873654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132426" y="960438"/>
            <a:ext cx="9439936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132425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pic>
        <p:nvPicPr>
          <p:cNvPr id="11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1" y="6161090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6325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809625" indent="-2667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076325" indent="-2667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343025" indent="-2667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tabLst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../html/7_list/datlist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8.jpeg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n.r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ergel@unn.ru" TargetMode="External"/><Relationship Id="rId5" Type="http://schemas.openxmlformats.org/officeDocument/2006/relationships/hyperlink" Target="http://www.software.unn.ru/?dir=17" TargetMode="External"/><Relationship Id="rId4" Type="http://schemas.openxmlformats.org/officeDocument/2006/relationships/hyperlink" Target="http://www.itmm.unn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25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5238" y="87313"/>
            <a:ext cx="22383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87313"/>
            <a:ext cx="228600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7313" y="87313"/>
            <a:ext cx="2400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9988" y="87313"/>
            <a:ext cx="26558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293" y="1785926"/>
            <a:ext cx="18557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2600" y="1841629"/>
            <a:ext cx="8553400" cy="7232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Нижегородский государственный университет им. Н.И. Лобачевского</a:t>
            </a:r>
            <a:r>
              <a:rPr lang="en-US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 </a:t>
            </a:r>
            <a:endParaRPr lang="en-US" sz="1600" b="1" cap="small" dirty="0" smtClean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</a:endParaRPr>
          </a:p>
          <a:p>
            <a:pPr algn="ctr">
              <a:spcBef>
                <a:spcPts val="600"/>
              </a:spcBef>
              <a:defRPr/>
            </a:pPr>
            <a:r>
              <a:rPr lang="ru-RU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Институт информационных технологий, математики и механики</a:t>
            </a:r>
            <a:endParaRPr lang="en-US" b="1" cap="small" dirty="0" smtClean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0463" y="3337828"/>
            <a:ext cx="5500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Методы программирования - 2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76407" y="2905780"/>
            <a:ext cx="2058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Учебный курс</a:t>
            </a:r>
            <a:endParaRPr lang="ru-RU" sz="2400" i="1" dirty="0"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9928B487-93E0-4EC3-868F-2CCD169C20E3}" type="slidenum">
              <a:rPr lang="ru-RU" smtClean="0"/>
              <a:pPr/>
              <a:t>10</a:t>
            </a:fld>
            <a:r>
              <a:rPr lang="ru-RU" dirty="0" smtClean="0"/>
              <a:t> из 22</a:t>
            </a:r>
            <a:endParaRPr lang="ru-RU" dirty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272480" y="1916832"/>
            <a:ext cx="9001000" cy="25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indent="-361950">
              <a:spcBef>
                <a:spcPct val="15000"/>
              </a:spcBef>
              <a:buFont typeface="Wingdings" pitchFamily="2" charset="2"/>
              <a:buChar char="þ"/>
            </a:pPr>
            <a:r>
              <a:rPr lang="ru-RU" sz="2600" dirty="0" smtClean="0">
                <a:sym typeface="Symbol" pitchFamily="18" charset="2"/>
              </a:rPr>
              <a:t>В ходе вычислений количество мономов в полиноме может изменяться    полиному соответствует динамическая структура</a:t>
            </a:r>
          </a:p>
          <a:p>
            <a:pPr marL="361950" indent="-361950">
              <a:spcBef>
                <a:spcPct val="15000"/>
              </a:spcBef>
              <a:buFont typeface="Wingdings" pitchFamily="2" charset="2"/>
              <a:buChar char="þ"/>
            </a:pPr>
            <a:r>
              <a:rPr lang="ru-RU" sz="2600" dirty="0" smtClean="0">
                <a:sym typeface="Symbol" pitchFamily="18" charset="2"/>
              </a:rPr>
              <a:t>Целесообразной структурой хранения полинома является линейный список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400" dirty="0" smtClean="0">
              <a:sym typeface="Wingdings" pitchFamily="2" charset="2"/>
            </a:endParaRPr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3008784" y="4365104"/>
          <a:ext cx="3585569" cy="1368152"/>
        </p:xfrm>
        <a:graphic>
          <a:graphicData uri="http://schemas.openxmlformats.org/presentationml/2006/ole">
            <p:oleObj spid="_x0000_s37896" name="Picture" r:id="rId4" imgW="2048256" imgH="781812" progId="Word.Picture.8">
              <p:embed/>
            </p:oleObj>
          </a:graphicData>
        </a:graphic>
      </p:graphicFrame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1124745"/>
            <a:ext cx="9073008" cy="781752"/>
          </a:xfr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3. Анализ операций для выбора эффективной структуры хранения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00472" y="110055"/>
            <a:ext cx="8543032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2.1. Система для арифметических действий над многочленами…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224808" y="6453336"/>
            <a:ext cx="4824536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>
                <a:cs typeface="Times New Roman" pitchFamily="18" charset="0"/>
              </a:rPr>
              <a:t>Разработка системы для арифметических действий над многочленами от нескольких переменных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9928B487-93E0-4EC3-868F-2CCD169C20E3}" type="slidenum">
              <a:rPr lang="ru-RU" smtClean="0"/>
              <a:pPr/>
              <a:t>11</a:t>
            </a:fld>
            <a:r>
              <a:rPr lang="ru-RU" dirty="0" smtClean="0"/>
              <a:t> из 2</a:t>
            </a:r>
            <a:r>
              <a:rPr lang="en-US" dirty="0" smtClean="0"/>
              <a:t>7</a:t>
            </a:r>
            <a:endParaRPr lang="ru-RU" dirty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200472" y="1694147"/>
            <a:ext cx="9361040" cy="45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92100" indent="-29210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þ"/>
            </a:pPr>
            <a:r>
              <a:rPr lang="ru-RU" sz="2400" dirty="0" smtClean="0">
                <a:sym typeface="Symbol" pitchFamily="18" charset="2"/>
              </a:rPr>
              <a:t>Структура хранения полинома, тождественно равного нулю, </a:t>
            </a:r>
            <a:br>
              <a:rPr lang="ru-RU" sz="2400" dirty="0" smtClean="0">
                <a:sym typeface="Symbol" pitchFamily="18" charset="2"/>
              </a:rPr>
            </a:br>
            <a:r>
              <a:rPr lang="ru-RU" sz="2400" dirty="0" smtClean="0">
                <a:sym typeface="Symbol" pitchFamily="18" charset="2"/>
              </a:rPr>
              <a:t>не содержит звеньев (список вырождается). Данная ситуация может отражаться установкой нулевого значения указателю на список, но тогда все программы для полиномов должны включать специальные действия по обнаружению и обработке этого уникального состояния полинома </a:t>
            </a:r>
          </a:p>
          <a:p>
            <a:pPr marL="292100" indent="-29210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þ"/>
            </a:pPr>
            <a:r>
              <a:rPr lang="ru-RU" sz="2400" dirty="0" smtClean="0">
                <a:sym typeface="Symbol" pitchFamily="18" charset="2"/>
              </a:rPr>
              <a:t>Возможное решение проблемы может состоять во введении дополнительного служебного звена, размещаемого в начале списке  (</a:t>
            </a:r>
            <a:r>
              <a:rPr lang="ru-RU" sz="2400" i="1" dirty="0" smtClean="0">
                <a:sym typeface="Symbol" pitchFamily="18" charset="2"/>
              </a:rPr>
              <a:t>звено-заголовок</a:t>
            </a:r>
            <a:r>
              <a:rPr lang="ru-RU" sz="2400" dirty="0" smtClean="0">
                <a:sym typeface="Symbol" pitchFamily="18" charset="2"/>
              </a:rPr>
              <a:t>)</a:t>
            </a:r>
          </a:p>
          <a:p>
            <a:pPr marL="292100" indent="-292100">
              <a:spcBef>
                <a:spcPct val="15000"/>
              </a:spcBef>
            </a:pPr>
            <a:endParaRPr lang="ru-RU" sz="2200" dirty="0" smtClean="0">
              <a:sym typeface="Symbol" pitchFamily="18" charset="2"/>
            </a:endParaRPr>
          </a:p>
          <a:p>
            <a:pPr marL="292100" indent="-292100">
              <a:spcBef>
                <a:spcPct val="15000"/>
              </a:spcBef>
            </a:pPr>
            <a:endParaRPr lang="ru-RU" sz="2200" dirty="0" smtClean="0">
              <a:sym typeface="Symbol" pitchFamily="18" charset="2"/>
            </a:endParaRPr>
          </a:p>
          <a:p>
            <a:pPr marL="533400" indent="-533400">
              <a:spcBef>
                <a:spcPct val="15000"/>
              </a:spcBef>
            </a:pPr>
            <a:r>
              <a:rPr lang="ru-RU" sz="2200" dirty="0" smtClean="0">
                <a:sym typeface="Symbol" pitchFamily="18" charset="2"/>
              </a:rPr>
              <a:t>     (звено-заголовок маркируется логически-недопустимым значением                    индекса монома)</a:t>
            </a:r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80" y="980728"/>
            <a:ext cx="9073008" cy="781752"/>
          </a:xfr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4. Обеспечение однородности  структуры</a:t>
            </a:r>
            <a:br>
              <a:rPr lang="ru-RU" sz="2800" dirty="0" smtClean="0"/>
            </a:br>
            <a:r>
              <a:rPr lang="ru-RU" sz="2800" dirty="0" smtClean="0"/>
              <a:t> хранения полиномов…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00472" y="110055"/>
            <a:ext cx="8543032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2.1. Система для арифметических действий над многочленами…</a:t>
            </a:r>
            <a:endParaRPr lang="ru-RU" sz="2800" b="1" dirty="0">
              <a:latin typeface="Arial" charset="0"/>
            </a:endParaRPr>
          </a:p>
        </p:txBody>
      </p:sp>
      <p:graphicFrame>
        <p:nvGraphicFramePr>
          <p:cNvPr id="3584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7578404"/>
              </p:ext>
            </p:extLst>
          </p:nvPr>
        </p:nvGraphicFramePr>
        <p:xfrm>
          <a:off x="3152800" y="4581128"/>
          <a:ext cx="3871912" cy="1117600"/>
        </p:xfrm>
        <a:graphic>
          <a:graphicData uri="http://schemas.openxmlformats.org/presentationml/2006/ole">
            <p:oleObj spid="_x0000_s35848" name="Рисунок" r:id="rId4" imgW="2706624" imgH="781812" progId="Word.Picture.8">
              <p:embed/>
            </p:oleObj>
          </a:graphicData>
        </a:graphic>
      </p:graphicFrame>
      <p:sp>
        <p:nvSpPr>
          <p:cNvPr id="1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224808" y="6453336"/>
            <a:ext cx="4824536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>
                <a:cs typeface="Times New Roman" pitchFamily="18" charset="0"/>
              </a:rPr>
              <a:t>Разработка системы для арифметических действий над многочленами от нескольких переменных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344488" y="4540244"/>
            <a:ext cx="9289032" cy="1625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indent="-292100">
              <a:spcBef>
                <a:spcPct val="15000"/>
              </a:spcBef>
            </a:pPr>
            <a:r>
              <a:rPr lang="ru-RU" sz="2400" dirty="0" smtClean="0">
                <a:sym typeface="Symbol" pitchFamily="18" charset="2"/>
              </a:rPr>
              <a:t>    </a:t>
            </a:r>
            <a:r>
              <a:rPr lang="ru-RU" sz="2400" dirty="0" smtClean="0">
                <a:sym typeface="Symbol" pitchFamily="18" charset="2"/>
              </a:rPr>
              <a:t>(цикличность списка, кроме того, позволит разработать более эффективные программы обработки полиномов)</a:t>
            </a:r>
          </a:p>
          <a:p>
            <a:pPr marL="361950" indent="-361950">
              <a:spcBef>
                <a:spcPct val="15000"/>
              </a:spcBef>
              <a:buFont typeface="Wingdings" pitchFamily="2" charset="2"/>
              <a:buChar char="þ"/>
            </a:pPr>
            <a:r>
              <a:rPr lang="ru-RU" sz="2400" dirty="0" smtClean="0">
                <a:sym typeface="Symbol" pitchFamily="18" charset="2"/>
              </a:rPr>
              <a:t>Структура хранения нулевого полинома                                                  в этом случае имеет вид</a:t>
            </a:r>
          </a:p>
        </p:txBody>
      </p:sp>
      <p:sp>
        <p:nvSpPr>
          <p:cNvPr id="2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2EC62539-E182-40AE-9C69-DEA2E0C56667}" type="slidenum">
              <a:rPr lang="ru-RU" smtClean="0"/>
              <a:pPr/>
              <a:t>12</a:t>
            </a:fld>
            <a:r>
              <a:rPr lang="ru-RU" dirty="0" smtClean="0"/>
              <a:t> из 22</a:t>
            </a:r>
            <a:endParaRPr lang="ru-RU" dirty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2726" name="Rectangle 22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4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0472" y="1628800"/>
            <a:ext cx="928903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Bef>
                <a:spcPct val="15000"/>
              </a:spcBef>
              <a:buFont typeface="Wingdings" pitchFamily="2" charset="2"/>
              <a:buChar char="þ"/>
            </a:pPr>
            <a:r>
              <a:rPr lang="ru-RU" sz="2400" dirty="0" smtClean="0">
                <a:sym typeface="Symbol" pitchFamily="18" charset="2"/>
              </a:rPr>
              <a:t>Аналогичным образом можно уйти от проверки нулевого указателя последнего звена, установив в последнем звене в качестве следующего звена первый элемент списка (звено-заголовок). Данная модификация приводит к использованию в качестве структуры хранения </a:t>
            </a:r>
            <a:r>
              <a:rPr lang="ru-RU" sz="2400" i="1" dirty="0" smtClean="0">
                <a:sym typeface="Symbol" pitchFamily="18" charset="2"/>
              </a:rPr>
              <a:t>циклический список</a:t>
            </a:r>
          </a:p>
          <a:p>
            <a:pPr marL="292100" indent="-292100">
              <a:spcBef>
                <a:spcPct val="15000"/>
              </a:spcBef>
            </a:pPr>
            <a:endParaRPr lang="ru-RU" sz="2400" dirty="0" smtClean="0">
              <a:solidFill>
                <a:srgbClr val="996633"/>
              </a:solidFill>
              <a:sym typeface="Symbol" pitchFamily="18" charset="2"/>
            </a:endParaRPr>
          </a:p>
          <a:p>
            <a:pPr marL="292100" indent="-292100">
              <a:spcBef>
                <a:spcPct val="15000"/>
              </a:spcBef>
            </a:pPr>
            <a:endParaRPr lang="ru-RU" sz="3600" dirty="0" smtClean="0">
              <a:sym typeface="Symbol" pitchFamily="18" charset="2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80" y="980728"/>
            <a:ext cx="9073008" cy="781752"/>
          </a:xfr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4. Обеспечение однородности  структуры</a:t>
            </a:r>
            <a:br>
              <a:rPr lang="ru-RU" sz="2800" dirty="0" smtClean="0"/>
            </a:br>
            <a:r>
              <a:rPr lang="ru-RU" sz="2800" dirty="0" smtClean="0"/>
              <a:t> хранения полиномов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00472" y="110055"/>
            <a:ext cx="8543032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2.1. Система для арифметических действий над многочленами…</a:t>
            </a:r>
            <a:endParaRPr lang="ru-RU" sz="2800" b="1" dirty="0">
              <a:latin typeface="Arial" charset="0"/>
            </a:endParaRPr>
          </a:p>
        </p:txBody>
      </p:sp>
      <p:graphicFrame>
        <p:nvGraphicFramePr>
          <p:cNvPr id="3379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94935251"/>
              </p:ext>
            </p:extLst>
          </p:nvPr>
        </p:nvGraphicFramePr>
        <p:xfrm>
          <a:off x="2504728" y="3628628"/>
          <a:ext cx="4046537" cy="952500"/>
        </p:xfrm>
        <a:graphic>
          <a:graphicData uri="http://schemas.openxmlformats.org/presentationml/2006/ole">
            <p:oleObj spid="_x0000_s33809" name="Рисунок" r:id="rId4" imgW="2830068" imgH="667512" progId="Word.Picture.8">
              <p:embed/>
            </p:oleObj>
          </a:graphicData>
        </a:graphic>
      </p:graphicFrame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7473280" y="5157192"/>
          <a:ext cx="1268412" cy="952500"/>
        </p:xfrm>
        <a:graphic>
          <a:graphicData uri="http://schemas.openxmlformats.org/presentationml/2006/ole">
            <p:oleObj spid="_x0000_s33810" name="Рисунок" r:id="rId5" imgW="886968" imgH="667512" progId="Word.Picture.8">
              <p:embed/>
            </p:oleObj>
          </a:graphicData>
        </a:graphic>
      </p:graphicFrame>
      <p:sp>
        <p:nvSpPr>
          <p:cNvPr id="1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224808" y="6453336"/>
            <a:ext cx="4824536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>
                <a:cs typeface="Times New Roman" pitchFamily="18" charset="0"/>
              </a:rPr>
              <a:t>Разработка системы для арифметических действий над многочленами от нескольких переменных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7BD13E36-1A24-4AC1-9550-2DF4E43C52B6}" type="slidenum">
              <a:rPr lang="ru-RU" smtClean="0"/>
              <a:pPr/>
              <a:t>13</a:t>
            </a:fld>
            <a:r>
              <a:rPr lang="ru-RU" dirty="0" smtClean="0"/>
              <a:t> из 22</a:t>
            </a:r>
            <a:endParaRPr lang="ru-RU" dirty="0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4622800" y="32718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16" name="Rectangle 16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17" name="Rectangle 17"/>
          <p:cNvSpPr>
            <a:spLocks noChangeArrowheads="1"/>
          </p:cNvSpPr>
          <p:nvPr/>
        </p:nvSpPr>
        <p:spPr bwMode="auto">
          <a:xfrm>
            <a:off x="4787900" y="33480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19" name="Rectangle 19"/>
          <p:cNvSpPr>
            <a:spLocks noChangeArrowheads="1"/>
          </p:cNvSpPr>
          <p:nvPr/>
        </p:nvSpPr>
        <p:spPr bwMode="auto">
          <a:xfrm>
            <a:off x="4870450" y="331470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21" name="Rectangle 21"/>
          <p:cNvSpPr>
            <a:spLocks noChangeArrowheads="1"/>
          </p:cNvSpPr>
          <p:nvPr/>
        </p:nvSpPr>
        <p:spPr bwMode="auto">
          <a:xfrm>
            <a:off x="48446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3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488504" y="1124744"/>
            <a:ext cx="9073008" cy="437043"/>
          </a:xfr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5. Проектирование иерархии классов…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200472" y="110055"/>
            <a:ext cx="8543032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2.1. Система для арифметических действий над многочленами…</a:t>
            </a:r>
            <a:endParaRPr lang="ru-RU" sz="2800" b="1" dirty="0">
              <a:latin typeface="Arial" charset="0"/>
            </a:endParaRPr>
          </a:p>
        </p:txBody>
      </p:sp>
      <p:graphicFrame>
        <p:nvGraphicFramePr>
          <p:cNvPr id="42" name="Object 20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26894848"/>
              </p:ext>
            </p:extLst>
          </p:nvPr>
        </p:nvGraphicFramePr>
        <p:xfrm>
          <a:off x="2991396" y="1628800"/>
          <a:ext cx="2959100" cy="1014413"/>
        </p:xfrm>
        <a:graphic>
          <a:graphicData uri="http://schemas.openxmlformats.org/presentationml/2006/ole">
            <p:oleObj spid="_x0000_s31771" name="Picture" r:id="rId4" imgW="3666960" imgH="1257480" progId="Word.Picture.8">
              <p:embed/>
            </p:oleObj>
          </a:graphicData>
        </a:graphic>
      </p:graphicFrame>
      <p:graphicFrame>
        <p:nvGraphicFramePr>
          <p:cNvPr id="43" name="Object 20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24950301"/>
              </p:ext>
            </p:extLst>
          </p:nvPr>
        </p:nvGraphicFramePr>
        <p:xfrm>
          <a:off x="2978150" y="2795241"/>
          <a:ext cx="2971800" cy="1123950"/>
        </p:xfrm>
        <a:graphic>
          <a:graphicData uri="http://schemas.openxmlformats.org/presentationml/2006/ole">
            <p:oleObj spid="_x0000_s31772" name="Picture" r:id="rId5" imgW="3666960" imgH="1388880" progId="Word.Picture.8">
              <p:embed/>
            </p:oleObj>
          </a:graphicData>
        </a:graphic>
      </p:graphicFrame>
      <p:graphicFrame>
        <p:nvGraphicFramePr>
          <p:cNvPr id="44" name="Object 20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71582747"/>
              </p:ext>
            </p:extLst>
          </p:nvPr>
        </p:nvGraphicFramePr>
        <p:xfrm>
          <a:off x="2216696" y="3991000"/>
          <a:ext cx="4003675" cy="2252663"/>
        </p:xfrm>
        <a:graphic>
          <a:graphicData uri="http://schemas.openxmlformats.org/presentationml/2006/ole">
            <p:oleObj spid="_x0000_s31773" name="Picture" r:id="rId6" imgW="3552840" imgH="2000160" progId="Word.Picture.8">
              <p:embed/>
            </p:oleObj>
          </a:graphicData>
        </a:graphic>
      </p:graphicFrame>
      <p:grpSp>
        <p:nvGrpSpPr>
          <p:cNvPr id="45" name="Group 2071"/>
          <p:cNvGrpSpPr>
            <a:grpSpLocks/>
          </p:cNvGrpSpPr>
          <p:nvPr/>
        </p:nvGrpSpPr>
        <p:grpSpPr bwMode="auto">
          <a:xfrm>
            <a:off x="6010821" y="3610000"/>
            <a:ext cx="428625" cy="709613"/>
            <a:chOff x="3014" y="2304"/>
            <a:chExt cx="270" cy="447"/>
          </a:xfrm>
        </p:grpSpPr>
        <p:sp>
          <p:nvSpPr>
            <p:cNvPr id="46" name="Text Box 2062"/>
            <p:cNvSpPr txBox="1">
              <a:spLocks noChangeArrowheads="1"/>
            </p:cNvSpPr>
            <p:nvPr/>
          </p:nvSpPr>
          <p:spPr bwMode="auto">
            <a:xfrm>
              <a:off x="3164" y="2304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*</a:t>
              </a:r>
              <a:endParaRPr lang="ru-RU" sz="1200"/>
            </a:p>
          </p:txBody>
        </p:sp>
        <p:sp>
          <p:nvSpPr>
            <p:cNvPr id="47" name="Text Box 2061"/>
            <p:cNvSpPr txBox="1">
              <a:spLocks noChangeArrowheads="1"/>
            </p:cNvSpPr>
            <p:nvPr/>
          </p:nvSpPr>
          <p:spPr bwMode="auto">
            <a:xfrm>
              <a:off x="3168" y="2640"/>
              <a:ext cx="11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/>
                <a:t>1</a:t>
              </a:r>
              <a:endParaRPr lang="ru-RU" sz="1000"/>
            </a:p>
          </p:txBody>
        </p:sp>
        <p:sp>
          <p:nvSpPr>
            <p:cNvPr id="48" name="Freeform 2060"/>
            <p:cNvSpPr>
              <a:spLocks/>
            </p:cNvSpPr>
            <p:nvPr/>
          </p:nvSpPr>
          <p:spPr bwMode="auto">
            <a:xfrm>
              <a:off x="3014" y="2401"/>
              <a:ext cx="236" cy="350"/>
            </a:xfrm>
            <a:custGeom>
              <a:avLst/>
              <a:gdLst/>
              <a:ahLst/>
              <a:cxnLst>
                <a:cxn ang="0">
                  <a:pos x="126" y="388"/>
                </a:cxn>
                <a:cxn ang="0">
                  <a:pos x="236" y="388"/>
                </a:cxn>
                <a:cxn ang="0">
                  <a:pos x="236" y="0"/>
                </a:cxn>
                <a:cxn ang="0">
                  <a:pos x="0" y="0"/>
                </a:cxn>
              </a:cxnLst>
              <a:rect l="0" t="0" r="r" b="b"/>
              <a:pathLst>
                <a:path w="236" h="388">
                  <a:moveTo>
                    <a:pt x="126" y="388"/>
                  </a:moveTo>
                  <a:lnTo>
                    <a:pt x="236" y="388"/>
                  </a:lnTo>
                  <a:lnTo>
                    <a:pt x="236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diamond" w="sm" len="lg"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49" name="Group 2072"/>
          <p:cNvGrpSpPr>
            <a:grpSpLocks/>
          </p:cNvGrpSpPr>
          <p:nvPr/>
        </p:nvGrpSpPr>
        <p:grpSpPr bwMode="auto">
          <a:xfrm>
            <a:off x="5944146" y="2295550"/>
            <a:ext cx="495300" cy="1289050"/>
            <a:chOff x="2972" y="1476"/>
            <a:chExt cx="312" cy="812"/>
          </a:xfrm>
        </p:grpSpPr>
        <p:sp>
          <p:nvSpPr>
            <p:cNvPr id="50" name="AutoShape 2066"/>
            <p:cNvSpPr>
              <a:spLocks noChangeArrowheads="1"/>
            </p:cNvSpPr>
            <p:nvPr/>
          </p:nvSpPr>
          <p:spPr bwMode="auto">
            <a:xfrm>
              <a:off x="2972" y="1558"/>
              <a:ext cx="84" cy="41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Freeform 2067"/>
            <p:cNvSpPr>
              <a:spLocks/>
            </p:cNvSpPr>
            <p:nvPr/>
          </p:nvSpPr>
          <p:spPr bwMode="auto">
            <a:xfrm>
              <a:off x="2972" y="1578"/>
              <a:ext cx="280" cy="710"/>
            </a:xfrm>
            <a:custGeom>
              <a:avLst/>
              <a:gdLst/>
              <a:ahLst/>
              <a:cxnLst>
                <a:cxn ang="0">
                  <a:pos x="0" y="710"/>
                </a:cxn>
                <a:cxn ang="0">
                  <a:pos x="280" y="710"/>
                </a:cxn>
                <a:cxn ang="0">
                  <a:pos x="280" y="0"/>
                </a:cxn>
                <a:cxn ang="0">
                  <a:pos x="80" y="0"/>
                </a:cxn>
              </a:cxnLst>
              <a:rect l="0" t="0" r="r" b="b"/>
              <a:pathLst>
                <a:path w="280" h="710">
                  <a:moveTo>
                    <a:pt x="0" y="710"/>
                  </a:moveTo>
                  <a:lnTo>
                    <a:pt x="280" y="710"/>
                  </a:lnTo>
                  <a:lnTo>
                    <a:pt x="280" y="0"/>
                  </a:lnTo>
                  <a:lnTo>
                    <a:pt x="8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52" name="Text Box 2068"/>
            <p:cNvSpPr txBox="1">
              <a:spLocks noChangeArrowheads="1"/>
            </p:cNvSpPr>
            <p:nvPr/>
          </p:nvSpPr>
          <p:spPr bwMode="auto">
            <a:xfrm>
              <a:off x="3164" y="1476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1</a:t>
              </a:r>
              <a:endParaRPr lang="ru-RU" sz="1200"/>
            </a:p>
          </p:txBody>
        </p:sp>
        <p:sp>
          <p:nvSpPr>
            <p:cNvPr id="53" name="Text Box 2069"/>
            <p:cNvSpPr txBox="1">
              <a:spLocks noChangeArrowheads="1"/>
            </p:cNvSpPr>
            <p:nvPr/>
          </p:nvSpPr>
          <p:spPr bwMode="auto">
            <a:xfrm>
              <a:off x="3168" y="2181"/>
              <a:ext cx="11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/>
                <a:t>1</a:t>
              </a:r>
              <a:endParaRPr lang="ru-RU" sz="1000"/>
            </a:p>
          </p:txBody>
        </p:sp>
      </p:grpSp>
      <p:sp>
        <p:nvSpPr>
          <p:cNvPr id="3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224808" y="6453336"/>
            <a:ext cx="4824536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>
                <a:cs typeface="Times New Roman" pitchFamily="18" charset="0"/>
              </a:rPr>
              <a:t>Разработка системы для арифметических действий над многочленами от нескольких переменных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3B294CD9-4E1E-4B2D-9BE8-5C319BF6F19C}" type="slidenum">
              <a:rPr lang="ru-RU" smtClean="0"/>
              <a:pPr/>
              <a:t>14</a:t>
            </a:fld>
            <a:r>
              <a:rPr lang="ru-RU" dirty="0" smtClean="0"/>
              <a:t> из 22</a:t>
            </a:r>
            <a:endParaRPr lang="ru-RU" dirty="0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4787900" y="33480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4870450" y="331470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8866" name="Rectangle 18"/>
          <p:cNvSpPr>
            <a:spLocks noChangeArrowheads="1"/>
          </p:cNvSpPr>
          <p:nvPr/>
        </p:nvSpPr>
        <p:spPr bwMode="auto">
          <a:xfrm>
            <a:off x="4173935" y="30718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4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1124744"/>
            <a:ext cx="9073008" cy="437043"/>
          </a:xfr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5. Проектирование иерархии классов…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200472" y="110055"/>
            <a:ext cx="8543032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2.1. Система для арифметических действий над многочленами…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272479" y="1802904"/>
            <a:ext cx="85706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indent="-361950">
              <a:spcBef>
                <a:spcPct val="15000"/>
              </a:spcBef>
              <a:buFont typeface="Wingdings" pitchFamily="2" charset="2"/>
              <a:buChar char="þ"/>
            </a:pPr>
            <a:r>
              <a:rPr lang="ru-RU" sz="2400" dirty="0">
                <a:sym typeface="Symbol" pitchFamily="18" charset="2"/>
              </a:rPr>
              <a:t>Класс  </a:t>
            </a:r>
            <a:r>
              <a:rPr lang="en-US" sz="2400" b="1" dirty="0">
                <a:sym typeface="Symbol" pitchFamily="18" charset="2"/>
              </a:rPr>
              <a:t>THeadRing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ru-RU" sz="2400" dirty="0">
                <a:sym typeface="Symbol" pitchFamily="18" charset="2"/>
              </a:rPr>
              <a:t>является производным от класса </a:t>
            </a:r>
            <a:r>
              <a:rPr lang="en-US" sz="2400" dirty="0" err="1">
                <a:sym typeface="Symbol" pitchFamily="18" charset="2"/>
                <a:hlinkClick r:id="rId3" action="ppaction://hlinkfile"/>
              </a:rPr>
              <a:t>TDatList</a:t>
            </a:r>
            <a:r>
              <a:rPr lang="ru-RU" sz="2400" dirty="0">
                <a:sym typeface="Symbol" pitchFamily="18" charset="2"/>
              </a:rPr>
              <a:t>. Какие методы надо переопределить ?</a:t>
            </a: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393004" y="2701252"/>
            <a:ext cx="8952484" cy="173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15900" indent="-215900">
              <a:spcBef>
                <a:spcPct val="15000"/>
              </a:spcBef>
              <a:buFontTx/>
              <a:buChar char="-"/>
            </a:pPr>
            <a:r>
              <a:rPr lang="en-US" sz="2400" b="1" i="1" dirty="0">
                <a:sym typeface="Symbol" pitchFamily="18" charset="2"/>
              </a:rPr>
              <a:t>THeadRing</a:t>
            </a:r>
            <a:r>
              <a:rPr lang="en-US" sz="2400" dirty="0">
                <a:solidFill>
                  <a:srgbClr val="996633"/>
                </a:solidFill>
                <a:sym typeface="Symbol" pitchFamily="18" charset="2"/>
              </a:rPr>
              <a:t>   </a:t>
            </a:r>
            <a:r>
              <a:rPr lang="ru-RU" sz="2400" dirty="0">
                <a:sym typeface="Symbol" pitchFamily="18" charset="2"/>
              </a:rPr>
              <a:t>–</a:t>
            </a:r>
            <a:r>
              <a:rPr lang="ru-RU" sz="2400" dirty="0">
                <a:solidFill>
                  <a:srgbClr val="996633"/>
                </a:solidFill>
                <a:sym typeface="Symbol" pitchFamily="18" charset="2"/>
              </a:rPr>
              <a:t> </a:t>
            </a:r>
            <a:r>
              <a:rPr lang="ru-RU" sz="2400" dirty="0">
                <a:sym typeface="Symbol" pitchFamily="18" charset="2"/>
              </a:rPr>
              <a:t>добавить создание звена-заголовка</a:t>
            </a:r>
          </a:p>
          <a:p>
            <a:pPr marL="215900" indent="-215900">
              <a:spcBef>
                <a:spcPct val="15000"/>
              </a:spcBef>
              <a:buFontTx/>
              <a:buChar char="-"/>
            </a:pPr>
            <a:r>
              <a:rPr lang="en-US" sz="2400" b="1" i="1" dirty="0">
                <a:sym typeface="Symbol" pitchFamily="18" charset="2"/>
              </a:rPr>
              <a:t>~THeadRing </a:t>
            </a:r>
            <a:r>
              <a:rPr lang="ru-RU" sz="2400" dirty="0">
                <a:sym typeface="Symbol" pitchFamily="18" charset="2"/>
              </a:rPr>
              <a:t>– добавить удаление звена-заголовка</a:t>
            </a:r>
          </a:p>
          <a:p>
            <a:pPr marL="215900" indent="-215900">
              <a:spcBef>
                <a:spcPct val="15000"/>
              </a:spcBef>
              <a:buFontTx/>
              <a:buChar char="-"/>
            </a:pPr>
            <a:r>
              <a:rPr lang="en-US" sz="2400" b="1" i="1" dirty="0">
                <a:sym typeface="Symbol" pitchFamily="18" charset="2"/>
              </a:rPr>
              <a:t>InsFirst</a:t>
            </a:r>
            <a:r>
              <a:rPr lang="en-US" sz="2400" dirty="0">
                <a:solidFill>
                  <a:srgbClr val="996633"/>
                </a:solidFill>
                <a:sym typeface="Symbol" pitchFamily="18" charset="2"/>
              </a:rPr>
              <a:t> </a:t>
            </a:r>
            <a:r>
              <a:rPr lang="ru-RU" sz="2400" dirty="0">
                <a:sym typeface="Symbol" pitchFamily="18" charset="2"/>
              </a:rPr>
              <a:t>–</a:t>
            </a:r>
            <a:r>
              <a:rPr lang="ru-RU" sz="2400" dirty="0">
                <a:solidFill>
                  <a:srgbClr val="996633"/>
                </a:solidFill>
                <a:sym typeface="Symbol" pitchFamily="18" charset="2"/>
              </a:rPr>
              <a:t> </a:t>
            </a:r>
            <a:r>
              <a:rPr lang="ru-RU" sz="2400" dirty="0">
                <a:sym typeface="Symbol" pitchFamily="18" charset="2"/>
              </a:rPr>
              <a:t>добавить установку указателя звена-заголовка на</a:t>
            </a:r>
            <a:r>
              <a:rPr lang="ru-RU" sz="2400" dirty="0">
                <a:solidFill>
                  <a:srgbClr val="996633"/>
                </a:solidFill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pFirst</a:t>
            </a:r>
            <a:endParaRPr lang="ru-RU" sz="2400" dirty="0">
              <a:sym typeface="Symbol" pitchFamily="18" charset="2"/>
            </a:endParaRPr>
          </a:p>
          <a:p>
            <a:pPr marL="215900" indent="-215900">
              <a:spcBef>
                <a:spcPct val="15000"/>
              </a:spcBef>
              <a:buFontTx/>
              <a:buChar char="-"/>
            </a:pPr>
            <a:r>
              <a:rPr lang="en-US" sz="2400" b="1" i="1" dirty="0">
                <a:sym typeface="Symbol" pitchFamily="18" charset="2"/>
              </a:rPr>
              <a:t>DelFirst</a:t>
            </a:r>
            <a:r>
              <a:rPr lang="en-US" sz="2400" dirty="0">
                <a:solidFill>
                  <a:srgbClr val="996633"/>
                </a:solidFill>
                <a:sym typeface="Symbol" pitchFamily="18" charset="2"/>
              </a:rPr>
              <a:t> </a:t>
            </a:r>
            <a:r>
              <a:rPr lang="ru-RU" sz="2400" dirty="0">
                <a:sym typeface="Symbol" pitchFamily="18" charset="2"/>
              </a:rPr>
              <a:t>– добавить установку указателя звена-заголовка на </a:t>
            </a:r>
            <a:r>
              <a:rPr lang="en-US" sz="2400" dirty="0" err="1">
                <a:sym typeface="Symbol" pitchFamily="18" charset="2"/>
              </a:rPr>
              <a:t>pFirst</a:t>
            </a:r>
            <a:endParaRPr lang="ru-RU" sz="2400" dirty="0">
              <a:sym typeface="Symbol" pitchFamily="18" charset="2"/>
            </a:endParaRPr>
          </a:p>
        </p:txBody>
      </p:sp>
      <p:sp>
        <p:nvSpPr>
          <p:cNvPr id="20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224808" y="6453336"/>
            <a:ext cx="4824536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>
                <a:cs typeface="Times New Roman" pitchFamily="18" charset="0"/>
              </a:rPr>
              <a:t>Разработка системы для арифметических действий над многочленами от нескольких переменных </a:t>
            </a:r>
          </a:p>
        </p:txBody>
      </p:sp>
      <p:pic>
        <p:nvPicPr>
          <p:cNvPr id="26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080" y="4725144"/>
            <a:ext cx="610520" cy="4881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 autoUpdateAnimBg="0"/>
      <p:bldP spid="3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44488" y="1628800"/>
            <a:ext cx="9073008" cy="367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indent="-361950">
              <a:spcBef>
                <a:spcPct val="30000"/>
              </a:spcBef>
              <a:spcAft>
                <a:spcPct val="10000"/>
              </a:spcAft>
              <a:buFont typeface="Wingdings" pitchFamily="2" charset="2"/>
              <a:buChar char="þ"/>
            </a:pPr>
            <a:r>
              <a:rPr lang="ru-RU" sz="2400" dirty="0">
                <a:sym typeface="Symbol" pitchFamily="18" charset="2"/>
              </a:rPr>
              <a:t>Класс  </a:t>
            </a:r>
            <a:r>
              <a:rPr lang="en-US" sz="2400" b="1" dirty="0">
                <a:sym typeface="Symbol" pitchFamily="18" charset="2"/>
              </a:rPr>
              <a:t>TPolinom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ru-RU" sz="2400" dirty="0">
                <a:sym typeface="Symbol" pitchFamily="18" charset="2"/>
              </a:rPr>
              <a:t>обеспечивает поддержку структуры хранения и реализацию операций обработки над полиномами</a:t>
            </a:r>
            <a:br>
              <a:rPr lang="ru-RU" sz="2400" dirty="0">
                <a:sym typeface="Symbol" pitchFamily="18" charset="2"/>
              </a:rPr>
            </a:br>
            <a:r>
              <a:rPr lang="ru-RU" sz="2400" dirty="0">
                <a:sym typeface="Symbol" pitchFamily="18" charset="2"/>
              </a:rPr>
              <a:t>    </a:t>
            </a:r>
            <a:r>
              <a:rPr lang="ru-RU" sz="2400" b="1" i="1" dirty="0">
                <a:sym typeface="Symbol" pitchFamily="18" charset="2"/>
              </a:rPr>
              <a:t>Методы класса:</a:t>
            </a:r>
          </a:p>
          <a:p>
            <a:pPr marL="361950" indent="-361950">
              <a:spcBef>
                <a:spcPct val="15000"/>
              </a:spcBef>
            </a:pPr>
            <a:r>
              <a:rPr lang="ru-RU" sz="2400" dirty="0">
                <a:sym typeface="Symbol" pitchFamily="18" charset="2"/>
              </a:rPr>
              <a:t>   - </a:t>
            </a:r>
            <a:r>
              <a:rPr lang="en-US" sz="2400" b="1" i="1" dirty="0">
                <a:sym typeface="Symbol" pitchFamily="18" charset="2"/>
              </a:rPr>
              <a:t>TPolinom</a:t>
            </a:r>
            <a:r>
              <a:rPr lang="en-US" sz="2400" dirty="0">
                <a:solidFill>
                  <a:srgbClr val="996633"/>
                </a:solidFill>
                <a:sym typeface="Symbol" pitchFamily="18" charset="2"/>
              </a:rPr>
              <a:t> </a:t>
            </a:r>
            <a:r>
              <a:rPr lang="ru-RU" sz="2400" dirty="0">
                <a:solidFill>
                  <a:srgbClr val="996633"/>
                </a:solidFill>
                <a:sym typeface="Symbol" pitchFamily="18" charset="2"/>
              </a:rPr>
              <a:t> </a:t>
            </a:r>
            <a:r>
              <a:rPr lang="ru-RU" sz="2400" dirty="0">
                <a:sym typeface="Symbol" pitchFamily="18" charset="2"/>
              </a:rPr>
              <a:t>– конструктор задания полинома по </a:t>
            </a:r>
            <a:r>
              <a:rPr lang="ru-RU" sz="2400" dirty="0" smtClean="0">
                <a:sym typeface="Symbol" pitchFamily="18" charset="2"/>
              </a:rPr>
              <a:t>массиву</a:t>
            </a:r>
            <a:br>
              <a:rPr lang="ru-RU" sz="2400" dirty="0" smtClean="0">
                <a:sym typeface="Symbol" pitchFamily="18" charset="2"/>
              </a:rPr>
            </a:br>
            <a:r>
              <a:rPr lang="ru-RU" sz="2400" dirty="0" smtClean="0">
                <a:sym typeface="Symbol" pitchFamily="18" charset="2"/>
              </a:rPr>
              <a:t>                      </a:t>
            </a:r>
            <a:r>
              <a:rPr lang="ru-RU" sz="2400" dirty="0">
                <a:sym typeface="Symbol" pitchFamily="18" charset="2"/>
              </a:rPr>
              <a:t>параметров</a:t>
            </a:r>
          </a:p>
          <a:p>
            <a:pPr marL="361950" indent="-361950">
              <a:spcBef>
                <a:spcPct val="15000"/>
              </a:spcBef>
            </a:pPr>
            <a:r>
              <a:rPr lang="ru-RU" sz="2400" dirty="0">
                <a:sym typeface="Symbol" pitchFamily="18" charset="2"/>
              </a:rPr>
              <a:t>  - </a:t>
            </a:r>
            <a:r>
              <a:rPr lang="en-US" sz="2400" b="1" i="1" dirty="0">
                <a:sym typeface="Symbol" pitchFamily="18" charset="2"/>
              </a:rPr>
              <a:t>GetMonom</a:t>
            </a:r>
            <a:r>
              <a:rPr lang="en-US" sz="2400" dirty="0">
                <a:solidFill>
                  <a:srgbClr val="996633"/>
                </a:solidFill>
                <a:sym typeface="Symbol" pitchFamily="18" charset="2"/>
              </a:rPr>
              <a:t> </a:t>
            </a:r>
            <a:r>
              <a:rPr lang="ru-RU" sz="2400" dirty="0">
                <a:sym typeface="Symbol" pitchFamily="18" charset="2"/>
              </a:rPr>
              <a:t>– получение указателя на моном из текущего звена</a:t>
            </a:r>
            <a:br>
              <a:rPr lang="ru-RU" sz="2400" dirty="0">
                <a:sym typeface="Symbol" pitchFamily="18" charset="2"/>
              </a:rPr>
            </a:br>
            <a:r>
              <a:rPr lang="ru-RU" sz="2400" dirty="0">
                <a:sym typeface="Symbol" pitchFamily="18" charset="2"/>
              </a:rPr>
              <a:t>                     списка</a:t>
            </a:r>
          </a:p>
          <a:p>
            <a:pPr marL="361950" indent="-361950">
              <a:spcBef>
                <a:spcPct val="15000"/>
              </a:spcBef>
            </a:pPr>
            <a:r>
              <a:rPr lang="ru-RU" sz="2400" dirty="0">
                <a:solidFill>
                  <a:srgbClr val="996633"/>
                </a:solidFill>
                <a:sym typeface="Symbol" pitchFamily="18" charset="2"/>
              </a:rPr>
              <a:t>  - </a:t>
            </a:r>
            <a:r>
              <a:rPr lang="en-US" sz="2400" b="1" i="1" dirty="0">
                <a:sym typeface="Symbol" pitchFamily="18" charset="2"/>
              </a:rPr>
              <a:t>operator</a:t>
            </a:r>
            <a:r>
              <a:rPr lang="en-US" sz="2400" dirty="0">
                <a:sym typeface="Symbol" pitchFamily="18" charset="2"/>
              </a:rPr>
              <a:t>+</a:t>
            </a:r>
            <a:r>
              <a:rPr lang="en-US" sz="2400" dirty="0">
                <a:solidFill>
                  <a:srgbClr val="996633"/>
                </a:solidFill>
                <a:sym typeface="Symbol" pitchFamily="18" charset="2"/>
              </a:rPr>
              <a:t>  </a:t>
            </a:r>
            <a:r>
              <a:rPr lang="ru-RU" sz="2400" dirty="0">
                <a:solidFill>
                  <a:srgbClr val="996633"/>
                </a:solidFill>
                <a:sym typeface="Symbol" pitchFamily="18" charset="2"/>
              </a:rPr>
              <a:t> </a:t>
            </a:r>
            <a:r>
              <a:rPr lang="ru-RU" sz="2400" dirty="0">
                <a:sym typeface="Symbol" pitchFamily="18" charset="2"/>
              </a:rPr>
              <a:t>– сложение полиномов</a:t>
            </a:r>
          </a:p>
          <a:p>
            <a:pPr marL="361950" indent="-361950">
              <a:spcBef>
                <a:spcPct val="15000"/>
              </a:spcBef>
            </a:pPr>
            <a:r>
              <a:rPr lang="ru-RU" sz="2400" dirty="0">
                <a:solidFill>
                  <a:srgbClr val="996633"/>
                </a:solidFill>
                <a:sym typeface="Symbol" pitchFamily="18" charset="2"/>
              </a:rPr>
              <a:t>  - </a:t>
            </a:r>
            <a:r>
              <a:rPr lang="en-US" sz="2400" b="1" i="1" dirty="0">
                <a:sym typeface="Symbol" pitchFamily="18" charset="2"/>
              </a:rPr>
              <a:t>operator</a:t>
            </a:r>
            <a:r>
              <a:rPr lang="ru-RU" sz="2400" dirty="0">
                <a:sym typeface="Symbol" pitchFamily="18" charset="2"/>
              </a:rPr>
              <a:t>=</a:t>
            </a:r>
            <a:r>
              <a:rPr lang="en-US" sz="2400" dirty="0">
                <a:solidFill>
                  <a:srgbClr val="996633"/>
                </a:solidFill>
                <a:sym typeface="Symbol" pitchFamily="18" charset="2"/>
              </a:rPr>
              <a:t> </a:t>
            </a:r>
            <a:r>
              <a:rPr lang="ru-RU" sz="2400" dirty="0">
                <a:solidFill>
                  <a:srgbClr val="996633"/>
                </a:solidFill>
                <a:sym typeface="Symbol" pitchFamily="18" charset="2"/>
              </a:rPr>
              <a:t> </a:t>
            </a:r>
            <a:r>
              <a:rPr lang="en-US" sz="2400" dirty="0">
                <a:solidFill>
                  <a:srgbClr val="996633"/>
                </a:solidFill>
                <a:sym typeface="Symbol" pitchFamily="18" charset="2"/>
              </a:rPr>
              <a:t> </a:t>
            </a:r>
            <a:r>
              <a:rPr lang="ru-RU" sz="2400" dirty="0">
                <a:sym typeface="Symbol" pitchFamily="18" charset="2"/>
              </a:rPr>
              <a:t>– присваивание</a:t>
            </a:r>
          </a:p>
        </p:txBody>
      </p:sp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15</a:t>
            </a:fld>
            <a:r>
              <a:rPr lang="ru-RU" dirty="0" smtClean="0"/>
              <a:t> из 22</a:t>
            </a:r>
            <a:endParaRPr lang="ru-RU" dirty="0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4622800" y="32718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5" name="Rectangle 13"/>
          <p:cNvSpPr>
            <a:spLocks noChangeArrowheads="1"/>
          </p:cNvSpPr>
          <p:nvPr/>
        </p:nvSpPr>
        <p:spPr bwMode="auto">
          <a:xfrm>
            <a:off x="4787900" y="33480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6" name="Rectangle 14"/>
          <p:cNvSpPr>
            <a:spLocks noChangeArrowheads="1"/>
          </p:cNvSpPr>
          <p:nvPr/>
        </p:nvSpPr>
        <p:spPr bwMode="auto">
          <a:xfrm>
            <a:off x="4870450" y="331470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7" name="Rectangle 15"/>
          <p:cNvSpPr>
            <a:spLocks noChangeArrowheads="1"/>
          </p:cNvSpPr>
          <p:nvPr/>
        </p:nvSpPr>
        <p:spPr bwMode="auto">
          <a:xfrm>
            <a:off x="48446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9" name="Rectangle 17"/>
          <p:cNvSpPr>
            <a:spLocks noChangeArrowheads="1"/>
          </p:cNvSpPr>
          <p:nvPr/>
        </p:nvSpPr>
        <p:spPr bwMode="auto">
          <a:xfrm>
            <a:off x="4173935" y="30718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80" y="1124744"/>
            <a:ext cx="9073008" cy="437043"/>
          </a:xfr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5. Проектирование иерархии классов…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200472" y="110055"/>
            <a:ext cx="8543032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2.1. Система для арифметических действий над многочленами…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2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224808" y="6453336"/>
            <a:ext cx="4824536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>
                <a:cs typeface="Times New Roman" pitchFamily="18" charset="0"/>
              </a:rPr>
              <a:t>Разработка системы для арифметических действий над многочленами от нескольких переменных </a:t>
            </a:r>
          </a:p>
        </p:txBody>
      </p:sp>
      <p:pic>
        <p:nvPicPr>
          <p:cNvPr id="27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080" y="5517232"/>
            <a:ext cx="610520" cy="4881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16</a:t>
            </a:fld>
            <a:r>
              <a:rPr lang="ru-RU" dirty="0" smtClean="0"/>
              <a:t> из 22</a:t>
            </a:r>
            <a:endParaRPr lang="ru-RU" dirty="0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4622800" y="32718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5" name="Rectangle 13"/>
          <p:cNvSpPr>
            <a:spLocks noChangeArrowheads="1"/>
          </p:cNvSpPr>
          <p:nvPr/>
        </p:nvSpPr>
        <p:spPr bwMode="auto">
          <a:xfrm>
            <a:off x="4787900" y="33480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6" name="Rectangle 14"/>
          <p:cNvSpPr>
            <a:spLocks noChangeArrowheads="1"/>
          </p:cNvSpPr>
          <p:nvPr/>
        </p:nvSpPr>
        <p:spPr bwMode="auto">
          <a:xfrm>
            <a:off x="4870450" y="331470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7" name="Rectangle 15"/>
          <p:cNvSpPr>
            <a:spLocks noChangeArrowheads="1"/>
          </p:cNvSpPr>
          <p:nvPr/>
        </p:nvSpPr>
        <p:spPr bwMode="auto">
          <a:xfrm>
            <a:off x="48446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310902" y="1484784"/>
            <a:ext cx="8890570" cy="474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ru-RU" sz="2400" dirty="0" smtClean="0">
                <a:sym typeface="Symbol" pitchFamily="18" charset="2"/>
              </a:rPr>
              <a:t>Основные алгоритмические моменты метода сложения полиномов </a:t>
            </a:r>
            <a:r>
              <a:rPr lang="en-US" sz="2400" dirty="0" smtClean="0">
                <a:sym typeface="Symbol" pitchFamily="18" charset="2"/>
              </a:rPr>
              <a:t>operator+ </a:t>
            </a:r>
            <a:r>
              <a:rPr lang="ru-RU" sz="2400" dirty="0" smtClean="0">
                <a:sym typeface="Symbol" pitchFamily="18" charset="2"/>
              </a:rPr>
              <a:t>состоят в следующем:</a:t>
            </a:r>
            <a:endParaRPr lang="en-US" sz="2400" dirty="0" smtClean="0"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ru-RU" sz="2400" dirty="0" smtClean="0">
                <a:sym typeface="Symbol" pitchFamily="18" charset="2"/>
              </a:rPr>
              <a:t> результат сложения запоминается в объекте первого операнда;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ru-RU" sz="2400" dirty="0" smtClean="0">
                <a:sym typeface="Symbol" pitchFamily="18" charset="2"/>
              </a:rPr>
              <a:t> операция сложения сводится к последовательной обработке</a:t>
            </a:r>
            <a:br>
              <a:rPr lang="ru-RU" sz="2400" dirty="0" smtClean="0">
                <a:sym typeface="Symbol" pitchFamily="18" charset="2"/>
              </a:rPr>
            </a:br>
            <a:r>
              <a:rPr lang="ru-RU" sz="2400" dirty="0" smtClean="0">
                <a:sym typeface="Symbol" pitchFamily="18" charset="2"/>
              </a:rPr>
              <a:t>  мономов полиномов-операндов </a:t>
            </a:r>
            <a:r>
              <a:rPr lang="en-US" sz="2400" b="1" dirty="0" smtClean="0">
                <a:sym typeface="Symbol" pitchFamily="18" charset="2"/>
              </a:rPr>
              <a:t>p </a:t>
            </a:r>
            <a:r>
              <a:rPr lang="ru-RU" sz="2400" dirty="0" smtClean="0">
                <a:sym typeface="Symbol" pitchFamily="18" charset="2"/>
              </a:rPr>
              <a:t>и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b="1" dirty="0" smtClean="0">
                <a:sym typeface="Symbol" pitchFamily="18" charset="2"/>
              </a:rPr>
              <a:t>q</a:t>
            </a:r>
            <a:r>
              <a:rPr lang="ru-RU" sz="2400" dirty="0" smtClean="0">
                <a:sym typeface="Symbol" pitchFamily="18" charset="2"/>
              </a:rPr>
              <a:t>:</a:t>
            </a:r>
          </a:p>
          <a:p>
            <a:pPr marL="381000" lvl="1" indent="-1905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itchFamily="18" charset="2"/>
              <a:buChar char="-"/>
            </a:pPr>
            <a:r>
              <a:rPr lang="ru-RU" sz="2400" dirty="0" smtClean="0">
                <a:sym typeface="Symbol" pitchFamily="18" charset="2"/>
              </a:rPr>
              <a:t>Если моном </a:t>
            </a:r>
            <a:r>
              <a:rPr lang="en-US" sz="2400" b="1" dirty="0" smtClean="0">
                <a:sym typeface="Symbol" pitchFamily="18" charset="2"/>
              </a:rPr>
              <a:t>p</a:t>
            </a:r>
            <a:r>
              <a:rPr lang="ru-RU" sz="2400" dirty="0" smtClean="0">
                <a:sym typeface="Symbol" pitchFamily="18" charset="2"/>
              </a:rPr>
              <a:t> меньше монома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b="1" dirty="0" smtClean="0">
                <a:sym typeface="Symbol" pitchFamily="18" charset="2"/>
              </a:rPr>
              <a:t>q</a:t>
            </a:r>
            <a:r>
              <a:rPr lang="ru-RU" sz="2400" dirty="0" smtClean="0">
                <a:sym typeface="Symbol" pitchFamily="18" charset="2"/>
              </a:rPr>
              <a:t>, то моном </a:t>
            </a:r>
            <a:r>
              <a:rPr lang="en-US" sz="2400" b="1" dirty="0" smtClean="0">
                <a:sym typeface="Symbol" pitchFamily="18" charset="2"/>
              </a:rPr>
              <a:t>q</a:t>
            </a:r>
            <a:r>
              <a:rPr lang="ru-RU" sz="2400" dirty="0" smtClean="0">
                <a:sym typeface="Symbol" pitchFamily="18" charset="2"/>
              </a:rPr>
              <a:t> добавляется в полином </a:t>
            </a:r>
            <a:r>
              <a:rPr lang="en-US" sz="2400" b="1" dirty="0" smtClean="0">
                <a:sym typeface="Symbol" pitchFamily="18" charset="2"/>
              </a:rPr>
              <a:t>p</a:t>
            </a:r>
            <a:r>
              <a:rPr lang="ru-RU" sz="2400" dirty="0" smtClean="0">
                <a:sym typeface="Symbol" pitchFamily="18" charset="2"/>
              </a:rPr>
              <a:t>;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ru-RU" sz="2400" dirty="0" smtClean="0">
                <a:sym typeface="Symbol" pitchFamily="18" charset="2"/>
              </a:rPr>
              <a:t>и текущая позиция в </a:t>
            </a:r>
            <a:r>
              <a:rPr lang="en-US" sz="2400" b="1" dirty="0" smtClean="0">
                <a:sym typeface="Symbol" pitchFamily="18" charset="2"/>
              </a:rPr>
              <a:t>q</a:t>
            </a:r>
            <a:r>
              <a:rPr lang="ru-RU" sz="2400" dirty="0" smtClean="0">
                <a:sym typeface="Symbol" pitchFamily="18" charset="2"/>
              </a:rPr>
              <a:t> сдвигается вправо;</a:t>
            </a:r>
            <a:endParaRPr lang="en-US" sz="2400" dirty="0" smtClean="0">
              <a:sym typeface="Symbol" pitchFamily="18" charset="2"/>
            </a:endParaRPr>
          </a:p>
          <a:p>
            <a:pPr marL="381000" lvl="1" indent="-1905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itchFamily="18" charset="2"/>
              <a:buChar char="-"/>
            </a:pPr>
            <a:r>
              <a:rPr lang="ru-RU" sz="2400" dirty="0" smtClean="0">
                <a:sym typeface="Symbol" pitchFamily="18" charset="2"/>
              </a:rPr>
              <a:t>Если моном </a:t>
            </a:r>
            <a:r>
              <a:rPr lang="en-US" sz="2400" b="1" dirty="0" smtClean="0">
                <a:sym typeface="Symbol" pitchFamily="18" charset="2"/>
              </a:rPr>
              <a:t>p</a:t>
            </a:r>
            <a:r>
              <a:rPr lang="ru-RU" sz="2400" dirty="0" smtClean="0">
                <a:sym typeface="Symbol" pitchFamily="18" charset="2"/>
              </a:rPr>
              <a:t> старше монома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b="1" dirty="0" smtClean="0">
                <a:sym typeface="Symbol" pitchFamily="18" charset="2"/>
              </a:rPr>
              <a:t>q</a:t>
            </a:r>
            <a:r>
              <a:rPr lang="ru-RU" sz="2400" dirty="0" smtClean="0">
                <a:sym typeface="Symbol" pitchFamily="18" charset="2"/>
              </a:rPr>
              <a:t>, то текущая позиция в </a:t>
            </a:r>
            <a:r>
              <a:rPr lang="en-US" sz="2400" b="1" dirty="0" smtClean="0">
                <a:sym typeface="Symbol" pitchFamily="18" charset="2"/>
              </a:rPr>
              <a:t>p</a:t>
            </a:r>
            <a:r>
              <a:rPr lang="ru-RU" sz="2400" dirty="0" smtClean="0">
                <a:sym typeface="Symbol" pitchFamily="18" charset="2"/>
              </a:rPr>
              <a:t> сдвигается вправо;</a:t>
            </a:r>
            <a:endParaRPr lang="en-US" sz="2400" dirty="0" smtClean="0">
              <a:sym typeface="Symbol" pitchFamily="18" charset="2"/>
            </a:endParaRPr>
          </a:p>
          <a:p>
            <a:pPr marL="381000" lvl="1" indent="-1905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itchFamily="18" charset="2"/>
              <a:buChar char="-"/>
            </a:pPr>
            <a:r>
              <a:rPr lang="ru-RU" sz="2400" dirty="0" smtClean="0">
                <a:sym typeface="Symbol" pitchFamily="18" charset="2"/>
              </a:rPr>
              <a:t>Если моном </a:t>
            </a:r>
            <a:r>
              <a:rPr lang="en-US" sz="2400" b="1" dirty="0" smtClean="0">
                <a:sym typeface="Symbol" pitchFamily="18" charset="2"/>
              </a:rPr>
              <a:t>p</a:t>
            </a:r>
            <a:r>
              <a:rPr lang="ru-RU" sz="2400" dirty="0" smtClean="0">
                <a:sym typeface="Symbol" pitchFamily="18" charset="2"/>
              </a:rPr>
              <a:t> равен моному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b="1" dirty="0" smtClean="0">
                <a:sym typeface="Symbol" pitchFamily="18" charset="2"/>
              </a:rPr>
              <a:t>q</a:t>
            </a:r>
            <a:r>
              <a:rPr lang="ru-RU" sz="2400" dirty="0" smtClean="0">
                <a:sym typeface="Symbol" pitchFamily="18" charset="2"/>
              </a:rPr>
              <a:t>, то коэффициенты мономов складываются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ru-RU" sz="2400" dirty="0" smtClean="0">
                <a:sym typeface="Symbol" pitchFamily="18" charset="2"/>
              </a:rPr>
              <a:t>и запоминаются в </a:t>
            </a:r>
            <a:r>
              <a:rPr lang="en-US" sz="2400" b="1" dirty="0" smtClean="0">
                <a:sym typeface="Symbol" pitchFamily="18" charset="2"/>
              </a:rPr>
              <a:t>p</a:t>
            </a:r>
            <a:r>
              <a:rPr lang="ru-RU" sz="2400" dirty="0" smtClean="0">
                <a:sym typeface="Symbol" pitchFamily="18" charset="2"/>
              </a:rPr>
              <a:t>; далее если результат сложения равен 0, то моном в </a:t>
            </a:r>
            <a:r>
              <a:rPr lang="en-US" sz="2400" b="1" dirty="0" smtClean="0">
                <a:sym typeface="Symbol" pitchFamily="18" charset="2"/>
              </a:rPr>
              <a:t>p</a:t>
            </a:r>
            <a:r>
              <a:rPr lang="ru-RU" sz="2400" dirty="0" smtClean="0">
                <a:sym typeface="Symbol" pitchFamily="18" charset="2"/>
              </a:rPr>
              <a:t>  удаляется и текущая позиция </a:t>
            </a:r>
            <a:br>
              <a:rPr lang="ru-RU" sz="2400" dirty="0" smtClean="0">
                <a:sym typeface="Symbol" pitchFamily="18" charset="2"/>
              </a:rPr>
            </a:br>
            <a:r>
              <a:rPr lang="ru-RU" sz="2400" dirty="0" smtClean="0">
                <a:sym typeface="Symbol" pitchFamily="18" charset="2"/>
              </a:rPr>
              <a:t>в </a:t>
            </a:r>
            <a:r>
              <a:rPr lang="en-US" sz="2400" b="1" dirty="0" smtClean="0">
                <a:sym typeface="Symbol" pitchFamily="18" charset="2"/>
              </a:rPr>
              <a:t>q</a:t>
            </a:r>
            <a:r>
              <a:rPr lang="ru-RU" sz="2400" dirty="0" smtClean="0">
                <a:sym typeface="Symbol" pitchFamily="18" charset="2"/>
              </a:rPr>
              <a:t> сдвигается вправо; если же результат сложения ненулевой, </a:t>
            </a:r>
            <a:br>
              <a:rPr lang="ru-RU" sz="2400" dirty="0" smtClean="0">
                <a:sym typeface="Symbol" pitchFamily="18" charset="2"/>
              </a:rPr>
            </a:br>
            <a:r>
              <a:rPr lang="ru-RU" sz="2400" dirty="0" smtClean="0">
                <a:sym typeface="Symbol" pitchFamily="18" charset="2"/>
              </a:rPr>
              <a:t>то текущая позиция сдвигается вправо и в </a:t>
            </a:r>
            <a:r>
              <a:rPr lang="en-US" sz="2400" b="1" dirty="0" smtClean="0">
                <a:sym typeface="Symbol" pitchFamily="18" charset="2"/>
              </a:rPr>
              <a:t>p</a:t>
            </a:r>
            <a:r>
              <a:rPr lang="ru-RU" sz="2400" dirty="0" smtClean="0">
                <a:sym typeface="Symbol" pitchFamily="18" charset="2"/>
              </a:rPr>
              <a:t> и в </a:t>
            </a:r>
            <a:r>
              <a:rPr lang="en-US" sz="2400" b="1" dirty="0" smtClean="0">
                <a:sym typeface="Symbol" pitchFamily="18" charset="2"/>
              </a:rPr>
              <a:t>q</a:t>
            </a:r>
            <a:r>
              <a:rPr lang="ru-RU" sz="2400" dirty="0" smtClean="0">
                <a:sym typeface="Symbol" pitchFamily="18" charset="2"/>
              </a:rPr>
              <a:t>. </a:t>
            </a:r>
            <a:endParaRPr lang="ru-RU" sz="2400" dirty="0">
              <a:sym typeface="Symbol" pitchFamily="18" charset="2"/>
            </a:endParaRPr>
          </a:p>
        </p:txBody>
      </p:sp>
      <p:sp>
        <p:nvSpPr>
          <p:cNvPr id="105489" name="Rectangle 17"/>
          <p:cNvSpPr>
            <a:spLocks noChangeArrowheads="1"/>
          </p:cNvSpPr>
          <p:nvPr/>
        </p:nvSpPr>
        <p:spPr bwMode="auto">
          <a:xfrm>
            <a:off x="4173935" y="30718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1052736"/>
            <a:ext cx="9073008" cy="437043"/>
          </a:xfr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5. Проектирование иерархии классов…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200472" y="110055"/>
            <a:ext cx="8543032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2.1. Система для арифметических действий над многочленами…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2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224808" y="6453336"/>
            <a:ext cx="4824536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>
                <a:cs typeface="Times New Roman" pitchFamily="18" charset="0"/>
              </a:rPr>
              <a:t>Разработка системы для арифметических действий над многочленами от нескольких переменных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17</a:t>
            </a:fld>
            <a:r>
              <a:rPr lang="ru-RU" dirty="0" smtClean="0"/>
              <a:t> из 22</a:t>
            </a:r>
            <a:endParaRPr lang="ru-RU" dirty="0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4622800" y="32718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5" name="Rectangle 13"/>
          <p:cNvSpPr>
            <a:spLocks noChangeArrowheads="1"/>
          </p:cNvSpPr>
          <p:nvPr/>
        </p:nvSpPr>
        <p:spPr bwMode="auto">
          <a:xfrm>
            <a:off x="4787900" y="33480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6" name="Rectangle 14"/>
          <p:cNvSpPr>
            <a:spLocks noChangeArrowheads="1"/>
          </p:cNvSpPr>
          <p:nvPr/>
        </p:nvSpPr>
        <p:spPr bwMode="auto">
          <a:xfrm>
            <a:off x="4870450" y="331470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7" name="Rectangle 15"/>
          <p:cNvSpPr>
            <a:spLocks noChangeArrowheads="1"/>
          </p:cNvSpPr>
          <p:nvPr/>
        </p:nvSpPr>
        <p:spPr bwMode="auto">
          <a:xfrm>
            <a:off x="48446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416496" y="1680307"/>
            <a:ext cx="8746554" cy="11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2600" dirty="0" smtClean="0">
                <a:sym typeface="Symbol" pitchFamily="18" charset="2"/>
              </a:rPr>
              <a:t>Пусть  </a:t>
            </a:r>
            <a:r>
              <a:rPr lang="en-US" sz="2600" i="1" dirty="0" smtClean="0">
                <a:cs typeface="Times New Roman" pitchFamily="18" charset="0"/>
                <a:sym typeface="Symbol" pitchFamily="18" charset="2"/>
              </a:rPr>
              <a:t>P= x</a:t>
            </a:r>
            <a:r>
              <a:rPr lang="en-US" sz="2600" i="1" baseline="30000" dirty="0" smtClean="0"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600" i="1" dirty="0" smtClean="0">
                <a:cs typeface="Times New Roman" pitchFamily="18" charset="0"/>
                <a:sym typeface="Symbol" pitchFamily="18" charset="2"/>
              </a:rPr>
              <a:t>-2xy-z</a:t>
            </a:r>
            <a:r>
              <a:rPr lang="ru-RU" sz="2600" i="1" dirty="0" smtClean="0">
                <a:sym typeface="Symbol" pitchFamily="18" charset="2"/>
              </a:rPr>
              <a:t> </a:t>
            </a:r>
            <a:r>
              <a:rPr lang="ru-RU" sz="2600" dirty="0" smtClean="0">
                <a:sym typeface="Symbol" pitchFamily="18" charset="2"/>
              </a:rPr>
              <a:t>и  </a:t>
            </a:r>
            <a:r>
              <a:rPr lang="en-US" sz="2600" i="1" dirty="0" smtClean="0">
                <a:cs typeface="Times New Roman" pitchFamily="18" charset="0"/>
                <a:sym typeface="Symbol" pitchFamily="18" charset="2"/>
              </a:rPr>
              <a:t>Q= </a:t>
            </a:r>
            <a:r>
              <a:rPr lang="en-US" sz="2600" i="1" dirty="0" err="1" smtClean="0">
                <a:cs typeface="Times New Roman" pitchFamily="18" charset="0"/>
                <a:sym typeface="Symbol" pitchFamily="18" charset="2"/>
              </a:rPr>
              <a:t>x+y+z</a:t>
            </a:r>
            <a:r>
              <a:rPr lang="ru-RU" sz="2600" dirty="0" smtClean="0">
                <a:sym typeface="Symbol" pitchFamily="18" charset="2"/>
              </a:rPr>
              <a:t>.  Рассмотрим последовательность действий, выполняемых при сложении этих полиномов</a:t>
            </a:r>
            <a:endParaRPr lang="ru-RU" sz="2600" dirty="0">
              <a:sym typeface="Wingdings" pitchFamily="2" charset="2"/>
            </a:endParaRPr>
          </a:p>
        </p:txBody>
      </p:sp>
      <p:sp>
        <p:nvSpPr>
          <p:cNvPr id="105489" name="Rectangle 17"/>
          <p:cNvSpPr>
            <a:spLocks noChangeArrowheads="1"/>
          </p:cNvSpPr>
          <p:nvPr/>
        </p:nvSpPr>
        <p:spPr bwMode="auto">
          <a:xfrm>
            <a:off x="4173935" y="30718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11325" y="1133953"/>
            <a:ext cx="9073008" cy="437043"/>
          </a:xfr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5. Проектирование иерархии классов…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200472" y="110055"/>
            <a:ext cx="8543032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2.1. Система для арифметических действий над многочленами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2072680" y="5805264"/>
            <a:ext cx="5349428" cy="41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ru-RU" sz="2600" b="1" dirty="0"/>
              <a:t>Пример</a:t>
            </a:r>
            <a:r>
              <a:rPr lang="ru-RU" sz="2600" dirty="0" smtClean="0"/>
              <a:t>:</a:t>
            </a:r>
            <a:endParaRPr lang="ru-RU" sz="2600" dirty="0"/>
          </a:p>
        </p:txBody>
      </p:sp>
      <p:sp>
        <p:nvSpPr>
          <p:cNvPr id="2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224808" y="6453336"/>
            <a:ext cx="4824536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>
                <a:cs typeface="Times New Roman" pitchFamily="18" charset="0"/>
              </a:rPr>
              <a:t>Разработка системы для арифметических действий над многочленами от нескольких переменных </a:t>
            </a:r>
          </a:p>
        </p:txBody>
      </p:sp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41431954"/>
              </p:ext>
            </p:extLst>
          </p:nvPr>
        </p:nvGraphicFramePr>
        <p:xfrm>
          <a:off x="3096021" y="2348880"/>
          <a:ext cx="3372322" cy="3317038"/>
        </p:xfrm>
        <a:graphic>
          <a:graphicData uri="http://schemas.openxmlformats.org/presentationml/2006/ole">
            <p:oleObj spid="_x0000_s58383" name="Рисунок" r:id="rId4" imgW="2903220" imgH="2857500" progId="Word.Picture.8">
              <p:embed/>
            </p:oleObj>
          </a:graphicData>
        </a:graphic>
      </p:graphicFrame>
      <p:graphicFrame>
        <p:nvGraphicFramePr>
          <p:cNvPr id="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56395338"/>
              </p:ext>
            </p:extLst>
          </p:nvPr>
        </p:nvGraphicFramePr>
        <p:xfrm>
          <a:off x="3096021" y="2348880"/>
          <a:ext cx="3372322" cy="3317038"/>
        </p:xfrm>
        <a:graphic>
          <a:graphicData uri="http://schemas.openxmlformats.org/presentationml/2006/ole">
            <p:oleObj spid="_x0000_s58384" name="Рисунок" r:id="rId5" imgW="2903220" imgH="2857500" progId="Word.Picture.8">
              <p:embed/>
            </p:oleObj>
          </a:graphicData>
        </a:graphic>
      </p:graphicFrame>
      <p:graphicFrame>
        <p:nvGraphicFramePr>
          <p:cNvPr id="3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45533920"/>
              </p:ext>
            </p:extLst>
          </p:nvPr>
        </p:nvGraphicFramePr>
        <p:xfrm>
          <a:off x="3096021" y="2348880"/>
          <a:ext cx="3372322" cy="3317038"/>
        </p:xfrm>
        <a:graphic>
          <a:graphicData uri="http://schemas.openxmlformats.org/presentationml/2006/ole">
            <p:oleObj spid="_x0000_s58385" name="Рисунок" r:id="rId6" imgW="2903220" imgH="2857500" progId="Word.Picture.8">
              <p:embed/>
            </p:oleObj>
          </a:graphicData>
        </a:graphic>
      </p:graphicFrame>
      <p:graphicFrame>
        <p:nvGraphicFramePr>
          <p:cNvPr id="3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3113354"/>
              </p:ext>
            </p:extLst>
          </p:nvPr>
        </p:nvGraphicFramePr>
        <p:xfrm>
          <a:off x="3096021" y="2348880"/>
          <a:ext cx="3372322" cy="3317038"/>
        </p:xfrm>
        <a:graphic>
          <a:graphicData uri="http://schemas.openxmlformats.org/presentationml/2006/ole">
            <p:oleObj spid="_x0000_s58386" name="Рисунок" r:id="rId7" imgW="2903220" imgH="2857500" progId="Word.Picture.8">
              <p:embed/>
            </p:oleObj>
          </a:graphicData>
        </a:graphic>
      </p:graphicFrame>
      <p:graphicFrame>
        <p:nvGraphicFramePr>
          <p:cNvPr id="3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5609844"/>
              </p:ext>
            </p:extLst>
          </p:nvPr>
        </p:nvGraphicFramePr>
        <p:xfrm>
          <a:off x="3096021" y="2348880"/>
          <a:ext cx="3372322" cy="3317038"/>
        </p:xfrm>
        <a:graphic>
          <a:graphicData uri="http://schemas.openxmlformats.org/presentationml/2006/ole">
            <p:oleObj spid="_x0000_s58387" name="Рисунок" r:id="rId8" imgW="2903220" imgH="2857500" progId="Word.Picture.8">
              <p:embed/>
            </p:oleObj>
          </a:graphicData>
        </a:graphic>
      </p:graphicFrame>
      <p:graphicFrame>
        <p:nvGraphicFramePr>
          <p:cNvPr id="3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08888647"/>
              </p:ext>
            </p:extLst>
          </p:nvPr>
        </p:nvGraphicFramePr>
        <p:xfrm>
          <a:off x="3092846" y="2348880"/>
          <a:ext cx="3372322" cy="3317038"/>
        </p:xfrm>
        <a:graphic>
          <a:graphicData uri="http://schemas.openxmlformats.org/presentationml/2006/ole">
            <p:oleObj spid="_x0000_s58388" name="Рисунок" r:id="rId9" imgW="2903220" imgH="2857500" progId="Word.Picture.8">
              <p:embed/>
            </p:oleObj>
          </a:graphicData>
        </a:graphic>
      </p:graphicFrame>
      <p:pic>
        <p:nvPicPr>
          <p:cNvPr id="31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73280" y="4149080"/>
            <a:ext cx="610520" cy="488183"/>
          </a:xfrm>
          <a:prstGeom prst="rect">
            <a:avLst/>
          </a:prstGeom>
          <a:noFill/>
        </p:spPr>
      </p:pic>
      <p:pic>
        <p:nvPicPr>
          <p:cNvPr id="38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56856" y="5733256"/>
            <a:ext cx="610520" cy="4881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2480" y="1196752"/>
            <a:ext cx="9119096" cy="3754874"/>
          </a:xfr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SzPct val="100000"/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Использование структур данных для представления на ЭВМ математических моделей</a:t>
            </a:r>
          </a:p>
          <a:p>
            <a:pPr>
              <a:lnSpc>
                <a:spcPct val="90000"/>
              </a:lnSpc>
              <a:buSzPct val="100000"/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принципы разработки структуры хранения полиномов (лексикографическое упорядочение мономов, свертка степеней при помощи правил позиционной системы счисления, однородность структуры хранения, циклический список)</a:t>
            </a:r>
          </a:p>
          <a:p>
            <a:pPr>
              <a:lnSpc>
                <a:spcPct val="90000"/>
              </a:lnSpc>
              <a:buSzPct val="100000"/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Поэтапная разработка программ через проектирование иерархии классов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7986E61-E76A-472D-83C5-C48F183D2D6B}" type="slidenum">
              <a:rPr lang="ru-RU" smtClean="0"/>
              <a:pPr/>
              <a:t>18</a:t>
            </a:fld>
            <a:r>
              <a:rPr lang="ru-RU" dirty="0" smtClean="0"/>
              <a:t> из 22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ru-RU" sz="2800" b="1" dirty="0" smtClean="0">
                <a:latin typeface="+mn-lt"/>
              </a:rPr>
              <a:t>Заключение</a:t>
            </a:r>
            <a:endParaRPr lang="ru-RU" sz="2800" b="1" u="sng" dirty="0">
              <a:latin typeface="+mn-lt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224808" y="6453336"/>
            <a:ext cx="4824536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>
                <a:cs typeface="Times New Roman" pitchFamily="18" charset="0"/>
              </a:rPr>
              <a:t>Разработка системы для арифметических действий над многочленами от нескольких переменных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480" y="1268760"/>
            <a:ext cx="9138220" cy="2117503"/>
          </a:xfr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SzPct val="100000"/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Допустимость расширения диапазона возможных значений степеней</a:t>
            </a:r>
          </a:p>
          <a:p>
            <a:pPr>
              <a:lnSpc>
                <a:spcPct val="90000"/>
              </a:lnSpc>
              <a:buSzPct val="100000"/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Возможность применения разработанных программ для представления произвольного индексированного набора значений (разреженных матриц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!?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 anchor="ctr"/>
          <a:lstStyle/>
          <a:p>
            <a:pPr algn="r"/>
            <a:fld id="{C7986E61-E76A-472D-83C5-C48F183D2D6B}" type="slidenum">
              <a:rPr lang="ru-RU" sz="1200" smtClean="0">
                <a:latin typeface="+mn-lt"/>
              </a:rPr>
              <a:pPr algn="r"/>
              <a:t>19</a:t>
            </a:fld>
            <a:r>
              <a:rPr lang="ru-RU" sz="1200" dirty="0" smtClean="0">
                <a:latin typeface="+mn-lt"/>
              </a:rPr>
              <a:t> из 29</a:t>
            </a:r>
            <a:endParaRPr lang="ru-RU" sz="1200" dirty="0"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Вопросы для обсуждения</a:t>
            </a:r>
            <a:endParaRPr lang="ru-RU" sz="2800" b="1" u="sng" dirty="0">
              <a:latin typeface="+mn-lt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224808" y="6453336"/>
            <a:ext cx="4824536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>
                <a:cs typeface="Times New Roman" pitchFamily="18" charset="0"/>
              </a:rPr>
              <a:t>Разработка системы для арифметических действий над многочленами от нескольких переменных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ChangeArrowheads="1"/>
          </p:cNvSpPr>
          <p:nvPr/>
        </p:nvSpPr>
        <p:spPr bwMode="auto">
          <a:xfrm>
            <a:off x="1111746" y="3698448"/>
            <a:ext cx="859378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2800" b="1" i="1" dirty="0" smtClean="0">
                <a:cs typeface="Times New Roman" pitchFamily="18" charset="0"/>
              </a:rPr>
              <a:t>Разработка системы для арифметических действий над многочленами от нескольких переменных </a:t>
            </a:r>
            <a:endParaRPr lang="ru-RU" sz="2800" b="1" i="1" dirty="0">
              <a:cs typeface="Times New Roman" pitchFamily="18" charset="0"/>
            </a:endParaRPr>
          </a:p>
        </p:txBody>
      </p:sp>
      <p:sp>
        <p:nvSpPr>
          <p:cNvPr id="61446" name="Rectangle 1030"/>
          <p:cNvSpPr>
            <a:spLocks noChangeArrowheads="1"/>
          </p:cNvSpPr>
          <p:nvPr/>
        </p:nvSpPr>
        <p:spPr bwMode="auto">
          <a:xfrm>
            <a:off x="6108700" y="5483295"/>
            <a:ext cx="35496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dirty="0" err="1">
                <a:cs typeface="Times New Roman" pitchFamily="18" charset="0"/>
              </a:rPr>
              <a:t>Гергель</a:t>
            </a:r>
            <a:r>
              <a:rPr lang="ru-RU" sz="2000" dirty="0">
                <a:cs typeface="Times New Roman" pitchFamily="18" charset="0"/>
              </a:rPr>
              <a:t> В.П., профессор </a:t>
            </a:r>
            <a:r>
              <a:rPr lang="ru-RU" sz="2000" dirty="0" smtClean="0">
                <a:cs typeface="Times New Roman" pitchFamily="18" charset="0"/>
              </a:rPr>
              <a:t>,</a:t>
            </a:r>
            <a:r>
              <a:rPr lang="ru-RU" sz="2000" dirty="0">
                <a:cs typeface="Times New Roman" pitchFamily="18" charset="0"/>
              </a:rPr>
              <a:t/>
            </a:r>
            <a:br>
              <a:rPr lang="ru-RU" sz="2000" dirty="0">
                <a:cs typeface="Times New Roman" pitchFamily="18" charset="0"/>
              </a:rPr>
            </a:br>
            <a:r>
              <a:rPr lang="ru-RU" sz="2000" dirty="0" smtClean="0">
                <a:cs typeface="Times New Roman" pitchFamily="18" charset="0"/>
              </a:rPr>
              <a:t>директор института ИТММ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61447" name="Rectangle 1031"/>
          <p:cNvSpPr>
            <a:spLocks noChangeArrowheads="1"/>
          </p:cNvSpPr>
          <p:nvPr/>
        </p:nvSpPr>
        <p:spPr bwMode="auto">
          <a:xfrm>
            <a:off x="1064568" y="3008668"/>
            <a:ext cx="8420100" cy="58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800" b="1" i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Тема </a:t>
            </a:r>
            <a: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2.1:</a:t>
            </a:r>
            <a:endParaRPr lang="ru-RU" sz="2800" b="1" dirty="0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Rectangle 1026"/>
          <p:cNvSpPr>
            <a:spLocks noChangeArrowheads="1"/>
          </p:cNvSpPr>
          <p:nvPr/>
        </p:nvSpPr>
        <p:spPr bwMode="auto">
          <a:xfrm>
            <a:off x="982018" y="2335058"/>
            <a:ext cx="8420100" cy="65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3200" b="1" i="1" dirty="0" smtClean="0">
                <a:cs typeface="Times New Roman" pitchFamily="18" charset="0"/>
              </a:rPr>
              <a:t>Методы программирования - 2</a:t>
            </a:r>
            <a:endParaRPr lang="ru-RU" sz="3200" b="1" i="1" dirty="0">
              <a:cs typeface="Times New Roman" pitchFamily="18" charset="0"/>
            </a:endParaRPr>
          </a:p>
        </p:txBody>
      </p:sp>
      <p:sp>
        <p:nvSpPr>
          <p:cNvPr id="6" name="Rectangle 1031"/>
          <p:cNvSpPr>
            <a:spLocks noChangeArrowheads="1"/>
          </p:cNvSpPr>
          <p:nvPr/>
        </p:nvSpPr>
        <p:spPr bwMode="auto">
          <a:xfrm>
            <a:off x="992560" y="1700808"/>
            <a:ext cx="8420100" cy="58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Учебный курс</a:t>
            </a:r>
            <a:r>
              <a:rPr lang="ru-RU" sz="2800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:</a:t>
            </a:r>
            <a:endParaRPr lang="ru-RU" sz="2800" i="1" dirty="0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480" y="1268760"/>
            <a:ext cx="9138220" cy="1643527"/>
          </a:xfr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SzPct val="100000"/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Разработка дополнительных вычислительных операций для полиномов (вычисление значения полинома при заданных значениях переменных, вычисление частных производных, интегрирование и др.)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 anchor="ctr"/>
          <a:lstStyle/>
          <a:p>
            <a:fld id="{C7986E61-E76A-472D-83C5-C48F183D2D6B}" type="slidenum">
              <a:rPr lang="ru-RU" sz="1200" smtClean="0">
                <a:latin typeface="+mn-lt"/>
              </a:rPr>
              <a:pPr/>
              <a:t>20</a:t>
            </a:fld>
            <a:r>
              <a:rPr lang="ru-RU" sz="1200" dirty="0" smtClean="0">
                <a:latin typeface="+mn-lt"/>
              </a:rPr>
              <a:t> из 22</a:t>
            </a:r>
            <a:endParaRPr lang="ru-RU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Темы заданий для самостоятельной работы</a:t>
            </a:r>
            <a:endParaRPr lang="ru-RU" sz="2800" b="1" u="sng" dirty="0">
              <a:latin typeface="+mn-lt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224808" y="6453336"/>
            <a:ext cx="4824536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>
                <a:cs typeface="Times New Roman" pitchFamily="18" charset="0"/>
              </a:rPr>
              <a:t>Разработка системы для арифметических действий над многочленами от нескольких переменных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480" y="1340768"/>
            <a:ext cx="9138220" cy="523220"/>
          </a:xfrm>
        </p:spPr>
        <p:txBody>
          <a:bodyPr wrap="square">
            <a:spAutoFit/>
          </a:bodyPr>
          <a:lstStyle/>
          <a:p>
            <a:pPr>
              <a:buSzPct val="100000"/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Структуры хранения и обработка текстовой информации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 anchor="ctr"/>
          <a:lstStyle/>
          <a:p>
            <a:fld id="{C7986E61-E76A-472D-83C5-C48F183D2D6B}" type="slidenum">
              <a:rPr lang="ru-RU" sz="1200" smtClean="0">
                <a:latin typeface="+mn-lt"/>
              </a:rPr>
              <a:pPr/>
              <a:t>21</a:t>
            </a:fld>
            <a:r>
              <a:rPr lang="ru-RU" sz="1200" dirty="0" smtClean="0">
                <a:latin typeface="+mn-lt"/>
              </a:rPr>
              <a:t> из 22</a:t>
            </a:r>
            <a:endParaRPr lang="ru-RU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Следующая тема</a:t>
            </a:r>
            <a:endParaRPr lang="ru-RU" sz="2800" b="1" u="sng" dirty="0">
              <a:latin typeface="+mn-lt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224808" y="6453336"/>
            <a:ext cx="4824536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>
                <a:cs typeface="Times New Roman" pitchFamily="18" charset="0"/>
              </a:rPr>
              <a:t>Разработка системы для арифметических действий над многочленами от нескольких переменных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80" y="207963"/>
            <a:ext cx="9466866" cy="561975"/>
          </a:xfrm>
        </p:spPr>
        <p:txBody>
          <a:bodyPr/>
          <a:lstStyle/>
          <a:p>
            <a:pPr eaLnBrk="1" hangingPunct="1"/>
            <a:r>
              <a:rPr lang="ru-RU" dirty="0" smtClean="0"/>
              <a:t>Контакты</a:t>
            </a: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 anchor="ctr"/>
          <a:lstStyle/>
          <a:p>
            <a:fld id="{C7986E61-E76A-472D-83C5-C48F183D2D6B}" type="slidenum">
              <a:rPr lang="ru-RU" sz="1200" smtClean="0">
                <a:latin typeface="+mn-lt"/>
              </a:rPr>
              <a:pPr/>
              <a:t>22</a:t>
            </a:fld>
            <a:r>
              <a:rPr lang="ru-RU" sz="1200" dirty="0" smtClean="0">
                <a:latin typeface="+mn-lt"/>
              </a:rPr>
              <a:t> из 22</a:t>
            </a:r>
            <a:endParaRPr lang="ru-R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16496" y="1196752"/>
            <a:ext cx="82296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6700" marR="0" lvl="0" indent="-2667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Нижегородский государственный университет им. Н.И. Лобачевского 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www.unn.ru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Институт информационных технологий, математики и механики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www.itmm.unn.ru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 eaLnBrk="0" hangingPunct="0">
              <a:spcBef>
                <a:spcPts val="1400"/>
              </a:spcBef>
            </a:pPr>
            <a:r>
              <a:rPr lang="ru-RU" sz="2400" b="1" dirty="0" smtClean="0">
                <a:solidFill>
                  <a:schemeClr val="tx2"/>
                </a:solidFill>
              </a:rPr>
              <a:t>603950, Нижний Новгород, пр. Гагарина, 23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, </a:t>
            </a:r>
          </a:p>
          <a:p>
            <a:pPr algn="ctr" eaLnBrk="0" hangingPunct="0"/>
            <a:r>
              <a:rPr lang="ru-RU" sz="2400" b="1" dirty="0" smtClean="0">
                <a:solidFill>
                  <a:schemeClr val="tx2"/>
                </a:solidFill>
              </a:rPr>
              <a:t>р.т.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: (831) 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4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6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33</a:t>
            </a:r>
            <a:r>
              <a:rPr lang="ru-RU" sz="2400" b="1" dirty="0" smtClean="0">
                <a:solidFill>
                  <a:schemeClr val="tx2"/>
                </a:solidFill>
              </a:rPr>
              <a:t>-56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,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algn="ctr" eaLnBrk="0" hangingPunct="0"/>
            <a:endParaRPr lang="en-US" sz="2400" dirty="0" smtClean="0">
              <a:solidFill>
                <a:schemeClr val="tx2"/>
              </a:solidFill>
            </a:endParaRPr>
          </a:p>
          <a:p>
            <a:pPr marL="266700" marR="0" lvl="0" indent="-26670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Гергель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Виктор Павлович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http://www.software.unn.ru/?dir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=17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</a:p>
          <a:p>
            <a:pPr marL="266700" marR="0" lvl="0" indent="-26670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E-mail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gergel@unn.ru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24" y="188640"/>
            <a:ext cx="9465896" cy="561975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</a:rPr>
              <a:t>Содержание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472" y="1071546"/>
            <a:ext cx="9538874" cy="5214974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Глава 2.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Динамические структуры и представление на ЭВМ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сложных математических моделей</a:t>
            </a:r>
          </a:p>
          <a:p>
            <a:pPr marL="190500" lvl="1" indent="0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Учебно-практическая задача 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Разработка системы для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арифметических действий над многочленами от нескольких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переменных </a:t>
            </a:r>
          </a:p>
          <a:p>
            <a:pPr marL="762000" lvl="2" indent="-279400">
              <a:lnSpc>
                <a:spcPct val="90000"/>
              </a:lnSpc>
              <a:spcBef>
                <a:spcPct val="15000"/>
              </a:spcBef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Важность рассматриваемого примера – введение в проблематику векторной графики и аналитических вычислений на ЭВМ</a:t>
            </a:r>
          </a:p>
          <a:p>
            <a:pPr marL="762000" lvl="2" indent="-279400">
              <a:lnSpc>
                <a:spcPct val="90000"/>
              </a:lnSpc>
              <a:spcBef>
                <a:spcPct val="15000"/>
              </a:spcBef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Постановка задачи – структура полинома, операции обработки</a:t>
            </a:r>
          </a:p>
          <a:p>
            <a:pPr marL="762000" lvl="2" indent="-279400">
              <a:lnSpc>
                <a:spcPct val="90000"/>
              </a:lnSpc>
              <a:spcBef>
                <a:spcPct val="15000"/>
              </a:spcBef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операций. Необходимость упорядочения мономов для эффективного приведения подобных элементов. Введение свернутой степени монома 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индекса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62000" lvl="2" indent="-279400">
              <a:lnSpc>
                <a:spcPct val="90000"/>
              </a:lnSpc>
              <a:spcBef>
                <a:spcPct val="15000"/>
              </a:spcBef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однородности  структуры хранения полиномов (включая нулевое значение). Введение звена-заголовка и использование циклического списка.</a:t>
            </a:r>
          </a:p>
          <a:p>
            <a:pPr marL="762000" lvl="2" indent="-279400">
              <a:lnSpc>
                <a:spcPct val="90000"/>
              </a:lnSpc>
              <a:spcBef>
                <a:spcPct val="15000"/>
              </a:spcBef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Проектирование иерархии классов и организация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этапности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разработки</a:t>
            </a:r>
          </a:p>
          <a:p>
            <a:pPr marL="190500" lvl="1" indent="0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Вопросы для обсуждения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913441" y="6480746"/>
            <a:ext cx="865298" cy="260622"/>
          </a:xfrm>
          <a:prstGeom prst="rect">
            <a:avLst/>
          </a:prstGeom>
        </p:spPr>
        <p:txBody>
          <a:bodyPr/>
          <a:lstStyle/>
          <a:p>
            <a:fld id="{612EF224-85C2-444C-8BE0-C16BA89387BA}" type="slidenum">
              <a:rPr lang="ru-RU" sz="1200" smtClean="0">
                <a:latin typeface="+mn-lt"/>
              </a:rPr>
              <a:pPr/>
              <a:t>3</a:t>
            </a:fld>
            <a:r>
              <a:rPr lang="ru-RU" sz="1200" dirty="0" smtClean="0">
                <a:latin typeface="+mn-lt"/>
              </a:rPr>
              <a:t> из 22</a:t>
            </a:r>
            <a:endParaRPr lang="ru-RU" dirty="0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224808" y="6453336"/>
            <a:ext cx="4824536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>
                <a:cs typeface="Times New Roman" pitchFamily="18" charset="0"/>
              </a:rPr>
              <a:t>Разработка системы для арифметических действий над многочленами от нескольких переменных </a:t>
            </a: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92560" y="6408738"/>
            <a:ext cx="1440160" cy="26062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1200" dirty="0" smtClean="0">
                <a:latin typeface="+mn-lt"/>
              </a:rPr>
              <a:t>ИТММ ННГУ, 2002-2015</a:t>
            </a:r>
            <a:endParaRPr lang="ru-RU" sz="12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80349A8E-4904-4D15-8661-5B67A415CD8B}" type="slidenum">
              <a:rPr lang="ru-RU" smtClean="0"/>
              <a:pPr/>
              <a:t>4</a:t>
            </a:fld>
            <a:r>
              <a:rPr lang="ru-RU" dirty="0" smtClean="0"/>
              <a:t> из 22</a:t>
            </a:r>
            <a:endParaRPr lang="ru-RU" dirty="0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1124744"/>
            <a:ext cx="9073008" cy="437043"/>
          </a:xfr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1. Важность рассматриваемого примера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44488" y="1629577"/>
            <a:ext cx="9289032" cy="467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92100" indent="-292100">
              <a:lnSpc>
                <a:spcPct val="80000"/>
              </a:lnSpc>
              <a:spcBef>
                <a:spcPct val="15000"/>
              </a:spcBef>
              <a:buFont typeface="Wingdings" pitchFamily="2" charset="2"/>
              <a:buChar char="þ"/>
            </a:pPr>
            <a:r>
              <a:rPr lang="ru-RU" sz="2200" dirty="0" smtClean="0">
                <a:sym typeface="Wingdings" pitchFamily="2" charset="2"/>
              </a:rPr>
              <a:t>Графические изображения является одной из наиболее предпочтительных форм представления информации для человека. Типовой подход – растровое (дискретное) формирование изображений. Проблемы</a:t>
            </a:r>
          </a:p>
          <a:p>
            <a:pPr marL="673100" lvl="1" indent="-190500">
              <a:lnSpc>
                <a:spcPct val="80000"/>
              </a:lnSpc>
              <a:spcBef>
                <a:spcPct val="15000"/>
              </a:spcBef>
              <a:buFont typeface="Symbol" pitchFamily="18" charset="2"/>
              <a:buChar char="-"/>
            </a:pPr>
            <a:r>
              <a:rPr lang="ru-RU" sz="2200" dirty="0" smtClean="0">
                <a:sym typeface="Wingdings" pitchFamily="2" charset="2"/>
              </a:rPr>
              <a:t>Большие затраты памяти (</a:t>
            </a:r>
            <a:r>
              <a:rPr lang="ru-RU" sz="2200" dirty="0" err="1" smtClean="0">
                <a:sym typeface="Wingdings" pitchFamily="2" charset="2"/>
              </a:rPr>
              <a:t>полноцветное</a:t>
            </a:r>
            <a:r>
              <a:rPr lang="ru-RU" sz="2200" dirty="0" smtClean="0">
                <a:sym typeface="Wingdings" pitchFamily="2" charset="2"/>
              </a:rPr>
              <a:t> изображение одного экрана 1000х1000 занимает 3 Мб)</a:t>
            </a:r>
          </a:p>
          <a:p>
            <a:pPr marL="673100" lvl="1" indent="-190500">
              <a:lnSpc>
                <a:spcPct val="80000"/>
              </a:lnSpc>
              <a:spcBef>
                <a:spcPct val="15000"/>
              </a:spcBef>
              <a:buFont typeface="Symbol" pitchFamily="18" charset="2"/>
              <a:buChar char="-"/>
            </a:pPr>
            <a:r>
              <a:rPr lang="ru-RU" sz="2200" dirty="0" smtClean="0">
                <a:sym typeface="Wingdings" pitchFamily="2" charset="2"/>
              </a:rPr>
              <a:t>Сложность масштабирования и трудоемкость обработки</a:t>
            </a:r>
          </a:p>
          <a:p>
            <a:pPr marL="292100" indent="-292100">
              <a:lnSpc>
                <a:spcPct val="80000"/>
              </a:lnSpc>
              <a:spcBef>
                <a:spcPct val="15000"/>
              </a:spcBef>
              <a:buFont typeface="Symbol" pitchFamily="18" charset="2"/>
              <a:buNone/>
            </a:pPr>
            <a:r>
              <a:rPr lang="ru-RU" sz="2200" dirty="0" smtClean="0">
                <a:sym typeface="Wingdings" pitchFamily="2" charset="2"/>
              </a:rPr>
              <a:t> Возможный выход – </a:t>
            </a:r>
            <a:r>
              <a:rPr lang="ru-RU" sz="2200" i="1" dirty="0" smtClean="0">
                <a:sym typeface="Wingdings" pitchFamily="2" charset="2"/>
              </a:rPr>
              <a:t>векторное (структурное) представление графики</a:t>
            </a:r>
            <a:r>
              <a:rPr lang="ru-RU" sz="2200" dirty="0" smtClean="0">
                <a:sym typeface="Wingdings" pitchFamily="2" charset="2"/>
              </a:rPr>
              <a:t>, когда изображения формируются на основе моделей визуализируемых данных (например, прямая может быть задана уравнением линейной функции с двумя числовыми коэффициентами).</a:t>
            </a:r>
          </a:p>
          <a:p>
            <a:pPr marL="292100" indent="-292100">
              <a:lnSpc>
                <a:spcPct val="8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ru-RU" sz="2200" dirty="0" smtClean="0">
                <a:sym typeface="Wingdings" pitchFamily="2" charset="2"/>
              </a:rPr>
              <a:t> Упростим пример – рассмотрим визуализацию только функциональных зависимостей на примере полиномов от нескольких переменных</a:t>
            </a:r>
          </a:p>
          <a:p>
            <a:pPr marL="444500" indent="-292100">
              <a:lnSpc>
                <a:spcPct val="80000"/>
              </a:lnSpc>
              <a:spcBef>
                <a:spcPct val="15000"/>
              </a:spcBef>
              <a:buFont typeface="Wingdings" pitchFamily="2" charset="2"/>
              <a:buChar char="þ"/>
            </a:pPr>
            <a:r>
              <a:rPr lang="ru-RU" sz="2200" dirty="0" smtClean="0">
                <a:sym typeface="Wingdings" pitchFamily="2" charset="2"/>
              </a:rPr>
              <a:t>Рассматриваемый пример организации обработки полиномов может рассматриваться также как введение в </a:t>
            </a:r>
            <a:r>
              <a:rPr lang="ru-RU" sz="2200" i="1" dirty="0" smtClean="0">
                <a:sym typeface="Wingdings" pitchFamily="2" charset="2"/>
              </a:rPr>
              <a:t>проблематику аналитических вычислений</a:t>
            </a:r>
            <a:r>
              <a:rPr lang="ru-RU" sz="2200" dirty="0" smtClean="0">
                <a:sym typeface="Wingdings" pitchFamily="2" charset="2"/>
              </a:rPr>
              <a:t> на ЭВМ </a:t>
            </a:r>
            <a:endParaRPr lang="ru-RU" sz="2200" dirty="0">
              <a:sym typeface="Wingdings" pitchFamily="2" charset="2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0472" y="110055"/>
            <a:ext cx="8543032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2.1. Система для арифметических действий над многочленами…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224808" y="6453336"/>
            <a:ext cx="4824536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>
                <a:cs typeface="Times New Roman" pitchFamily="18" charset="0"/>
              </a:rPr>
              <a:t>Разработка системы для арифметических действий над многочленами от нескольких переменных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71889E78-C1AE-4957-9042-6726F0E04F3E}" type="slidenum">
              <a:rPr lang="ru-RU" smtClean="0"/>
              <a:pPr/>
              <a:t>5</a:t>
            </a:fld>
            <a:r>
              <a:rPr lang="ru-RU" dirty="0" smtClean="0"/>
              <a:t> из 22</a:t>
            </a:r>
            <a:endParaRPr lang="ru-RU" dirty="0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272480" y="1700808"/>
            <a:ext cx="9361040" cy="430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indent="-3619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þ"/>
            </a:pPr>
            <a:r>
              <a:rPr lang="ru-RU" sz="2400" dirty="0">
                <a:cs typeface="Times New Roman" pitchFamily="18" charset="0"/>
                <a:sym typeface="Wingdings" pitchFamily="2" charset="2"/>
              </a:rPr>
              <a:t>П</a:t>
            </a:r>
            <a:r>
              <a:rPr lang="ru-RU" sz="2400" dirty="0" smtClean="0">
                <a:cs typeface="Times New Roman" pitchFamily="18" charset="0"/>
                <a:sym typeface="Wingdings" pitchFamily="2" charset="2"/>
              </a:rPr>
              <a:t>олиномы как формальный объект хорошо изучены в математике. </a:t>
            </a:r>
            <a:r>
              <a:rPr lang="ru-RU" sz="2400" dirty="0" smtClean="0">
                <a:sym typeface="Wingdings" pitchFamily="2" charset="2"/>
              </a:rPr>
              <a:t>М</a:t>
            </a:r>
            <a:r>
              <a:rPr lang="ru-RU" sz="2400" dirty="0" smtClean="0">
                <a:cs typeface="Times New Roman" pitchFamily="18" charset="0"/>
                <a:sym typeface="Wingdings" pitchFamily="2" charset="2"/>
              </a:rPr>
              <a:t>атематическая модель – </a:t>
            </a:r>
            <a:r>
              <a:rPr lang="ru-RU" sz="2400" i="1" dirty="0" smtClean="0">
                <a:cs typeface="Times New Roman" pitchFamily="18" charset="0"/>
                <a:sym typeface="Wingdings" pitchFamily="2" charset="2"/>
              </a:rPr>
              <a:t>алгебра полиномов</a:t>
            </a:r>
            <a:r>
              <a:rPr lang="ru-RU" sz="2400" dirty="0" smtClean="0">
                <a:cs typeface="Times New Roman" pitchFamily="18" charset="0"/>
                <a:sym typeface="Wingdings" pitchFamily="2" charset="2"/>
              </a:rPr>
              <a:t>.</a:t>
            </a:r>
            <a:r>
              <a:rPr lang="ru-RU" sz="2400" dirty="0" smtClean="0">
                <a:sym typeface="Wingdings" pitchFamily="2" charset="2"/>
              </a:rPr>
              <a:t> </a:t>
            </a:r>
          </a:p>
          <a:p>
            <a:pPr marL="361950" indent="-3619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þ"/>
            </a:pPr>
            <a:r>
              <a:rPr lang="ru-RU" sz="2400" dirty="0" smtClean="0">
                <a:sym typeface="Wingdings" pitchFamily="2" charset="2"/>
              </a:rPr>
              <a:t>Под </a:t>
            </a:r>
            <a:r>
              <a:rPr lang="ru-RU" sz="2400" i="1" dirty="0" smtClean="0">
                <a:sym typeface="Wingdings" pitchFamily="2" charset="2"/>
              </a:rPr>
              <a:t>многочленом </a:t>
            </a:r>
            <a:r>
              <a:rPr lang="ru-RU" sz="2400" dirty="0" smtClean="0">
                <a:sym typeface="Wingdings" pitchFamily="2" charset="2"/>
              </a:rPr>
              <a:t>понимается выражение из нескольких </a:t>
            </a:r>
            <a:r>
              <a:rPr lang="ru-RU" sz="2400" i="1" dirty="0" smtClean="0">
                <a:sym typeface="Wingdings" pitchFamily="2" charset="2"/>
              </a:rPr>
              <a:t>термов</a:t>
            </a:r>
            <a:r>
              <a:rPr lang="ru-RU" sz="2400" dirty="0" smtClean="0">
                <a:sym typeface="Wingdings" pitchFamily="2" charset="2"/>
              </a:rPr>
              <a:t>, соединенных знаками сложения или вычитания.</a:t>
            </a:r>
          </a:p>
          <a:p>
            <a:pPr marL="361950" indent="-3619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þ"/>
            </a:pPr>
            <a:r>
              <a:rPr lang="ru-RU" sz="2400" dirty="0" smtClean="0">
                <a:sym typeface="Wingdings" pitchFamily="2" charset="2"/>
              </a:rPr>
              <a:t>Терм включает </a:t>
            </a:r>
            <a:r>
              <a:rPr lang="ru-RU" sz="2400" i="1" dirty="0" smtClean="0">
                <a:sym typeface="Wingdings" pitchFamily="2" charset="2"/>
              </a:rPr>
              <a:t>коэффициент</a:t>
            </a:r>
            <a:r>
              <a:rPr lang="ru-RU" sz="2400" dirty="0" smtClean="0">
                <a:sym typeface="Wingdings" pitchFamily="2" charset="2"/>
              </a:rPr>
              <a:t> и </a:t>
            </a:r>
            <a:r>
              <a:rPr lang="ru-RU" sz="2400" i="1" dirty="0" smtClean="0">
                <a:sym typeface="Wingdings" pitchFamily="2" charset="2"/>
              </a:rPr>
              <a:t>моном</a:t>
            </a:r>
            <a:r>
              <a:rPr lang="ru-RU" sz="2400" dirty="0" smtClean="0">
                <a:sym typeface="Wingdings" pitchFamily="2" charset="2"/>
              </a:rPr>
              <a:t>, содержащий одну или несколько переменных, каждая из которых может иметь </a:t>
            </a:r>
            <a:r>
              <a:rPr lang="ru-RU" sz="2400" i="1" dirty="0" smtClean="0">
                <a:sym typeface="Wingdings" pitchFamily="2" charset="2"/>
              </a:rPr>
              <a:t>степень</a:t>
            </a:r>
            <a:endParaRPr lang="ru-RU" sz="2400" dirty="0" smtClean="0">
              <a:sym typeface="Wingdings" pitchFamily="2" charset="2"/>
            </a:endParaRPr>
          </a:p>
          <a:p>
            <a:pPr marL="292100" indent="-292100"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dirty="0" smtClean="0">
                <a:cs typeface="Times New Roman" pitchFamily="18" charset="0"/>
                <a:sym typeface="Wingdings" pitchFamily="2" charset="2"/>
              </a:rPr>
              <a:t>P </a:t>
            </a:r>
            <a:r>
              <a:rPr lang="ru-RU" sz="2400" i="1" dirty="0" smtClean="0">
                <a:cs typeface="Times New Roman" pitchFamily="18" charset="0"/>
                <a:sym typeface="Wingdings" pitchFamily="2" charset="2"/>
              </a:rPr>
              <a:t>= </a:t>
            </a: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</a:t>
            </a:r>
            <a:r>
              <a:rPr lang="en-US" sz="2400" i="1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i="1" dirty="0" err="1" smtClean="0">
                <a:cs typeface="Times New Roman" pitchFamily="18" charset="0"/>
                <a:sym typeface="Wingdings" pitchFamily="2" charset="2"/>
              </a:rPr>
              <a:t>Coeff</a:t>
            </a:r>
            <a:r>
              <a:rPr lang="ru-RU" sz="2400" i="1" dirty="0" smtClean="0">
                <a:cs typeface="Times New Roman" pitchFamily="18" charset="0"/>
                <a:sym typeface="Wingdings" pitchFamily="2" charset="2"/>
              </a:rPr>
              <a:t>*</a:t>
            </a:r>
            <a:r>
              <a:rPr lang="en-US" sz="2400" i="1" dirty="0" smtClean="0">
                <a:cs typeface="Times New Roman" pitchFamily="18" charset="0"/>
                <a:sym typeface="Wingdings" pitchFamily="2" charset="2"/>
              </a:rPr>
              <a:t>X</a:t>
            </a:r>
            <a:r>
              <a:rPr lang="en-US" sz="2400" i="1" baseline="30000" dirty="0" smtClean="0">
                <a:cs typeface="Times New Roman" pitchFamily="18" charset="0"/>
                <a:sym typeface="Wingdings" pitchFamily="2" charset="2"/>
              </a:rPr>
              <a:t>A</a:t>
            </a:r>
            <a:r>
              <a:rPr lang="en-US" sz="2400" i="1" dirty="0" smtClean="0">
                <a:cs typeface="Times New Roman" pitchFamily="18" charset="0"/>
                <a:sym typeface="Wingdings" pitchFamily="2" charset="2"/>
              </a:rPr>
              <a:t>Y</a:t>
            </a:r>
            <a:r>
              <a:rPr lang="en-US" sz="2400" i="1" baseline="30000" dirty="0" smtClean="0">
                <a:cs typeface="Times New Roman" pitchFamily="18" charset="0"/>
                <a:sym typeface="Wingdings" pitchFamily="2" charset="2"/>
              </a:rPr>
              <a:t>B</a:t>
            </a:r>
            <a:r>
              <a:rPr lang="en-US" sz="2400" i="1" dirty="0" smtClean="0">
                <a:cs typeface="Times New Roman" pitchFamily="18" charset="0"/>
                <a:sym typeface="Wingdings" pitchFamily="2" charset="2"/>
              </a:rPr>
              <a:t>Z</a:t>
            </a:r>
            <a:r>
              <a:rPr lang="en-US" sz="2400" i="1" baseline="30000" dirty="0" smtClean="0">
                <a:cs typeface="Times New Roman" pitchFamily="18" charset="0"/>
                <a:sym typeface="Wingdings" pitchFamily="2" charset="2"/>
              </a:rPr>
              <a:t>C</a:t>
            </a:r>
            <a:r>
              <a:rPr lang="ru-RU" sz="2400" dirty="0" smtClean="0">
                <a:sym typeface="Wingdings" pitchFamily="2" charset="2"/>
              </a:rPr>
              <a:t>       -        </a:t>
            </a:r>
            <a:r>
              <a:rPr lang="en-US" sz="2400" i="1" dirty="0" smtClean="0">
                <a:cs typeface="Times New Roman" pitchFamily="18" charset="0"/>
                <a:sym typeface="Wingdings" pitchFamily="2" charset="2"/>
              </a:rPr>
              <a:t>P(X, Y, Z)=3x</a:t>
            </a:r>
            <a:r>
              <a:rPr lang="en-US" sz="2400" i="1" baseline="30000" dirty="0" smtClean="0"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400" i="1" dirty="0" smtClean="0">
                <a:cs typeface="Times New Roman" pitchFamily="18" charset="0"/>
                <a:sym typeface="Wingdings" pitchFamily="2" charset="2"/>
              </a:rPr>
              <a:t>z</a:t>
            </a:r>
            <a:r>
              <a:rPr lang="ru-RU" sz="2400" i="1" dirty="0" smtClean="0">
                <a:sym typeface="Wingdings" pitchFamily="2" charset="2"/>
              </a:rPr>
              <a:t> </a:t>
            </a:r>
            <a:r>
              <a:rPr lang="en-US" sz="2400" i="1" dirty="0" smtClean="0">
                <a:cs typeface="Times New Roman" pitchFamily="18" charset="0"/>
                <a:sym typeface="Wingdings" pitchFamily="2" charset="2"/>
              </a:rPr>
              <a:t>-</a:t>
            </a:r>
            <a:r>
              <a:rPr lang="ru-RU" sz="2400" i="1" dirty="0" smtClean="0">
                <a:sym typeface="Wingdings" pitchFamily="2" charset="2"/>
              </a:rPr>
              <a:t> </a:t>
            </a:r>
            <a:r>
              <a:rPr lang="en-US" sz="2400" i="1" dirty="0" smtClean="0">
                <a:cs typeface="Times New Roman" pitchFamily="18" charset="0"/>
                <a:sym typeface="Wingdings" pitchFamily="2" charset="2"/>
              </a:rPr>
              <a:t>2y</a:t>
            </a:r>
            <a:r>
              <a:rPr lang="en-US" sz="2400" i="1" baseline="30000" dirty="0" smtClean="0"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400" i="1" dirty="0" smtClean="0">
                <a:cs typeface="Times New Roman" pitchFamily="18" charset="0"/>
                <a:sym typeface="Wingdings" pitchFamily="2" charset="2"/>
              </a:rPr>
              <a:t>z</a:t>
            </a:r>
            <a:r>
              <a:rPr lang="en-US" sz="2400" i="1" baseline="30000" dirty="0" smtClean="0">
                <a:cs typeface="Times New Roman" pitchFamily="18" charset="0"/>
                <a:sym typeface="Wingdings" pitchFamily="2" charset="2"/>
              </a:rPr>
              <a:t>2</a:t>
            </a:r>
            <a:r>
              <a:rPr lang="ru-RU" sz="2400" i="1" baseline="30000" dirty="0" smtClean="0">
                <a:sym typeface="Wingdings" pitchFamily="2" charset="2"/>
              </a:rPr>
              <a:t> </a:t>
            </a:r>
            <a:r>
              <a:rPr lang="en-US" sz="2400" i="1" dirty="0" smtClean="0">
                <a:cs typeface="Times New Roman" pitchFamily="18" charset="0"/>
                <a:sym typeface="Wingdings" pitchFamily="2" charset="2"/>
              </a:rPr>
              <a:t>+</a:t>
            </a:r>
            <a:r>
              <a:rPr lang="ru-RU" sz="2400" i="1" dirty="0" smtClean="0">
                <a:sym typeface="Wingdings" pitchFamily="2" charset="2"/>
              </a:rPr>
              <a:t> </a:t>
            </a:r>
            <a:r>
              <a:rPr lang="en-US" sz="2400" i="1" dirty="0" smtClean="0">
                <a:cs typeface="Times New Roman" pitchFamily="18" charset="0"/>
                <a:sym typeface="Wingdings" pitchFamily="2" charset="2"/>
              </a:rPr>
              <a:t>3</a:t>
            </a:r>
            <a:r>
              <a:rPr lang="ru-RU" sz="2400" dirty="0" smtClean="0">
                <a:sym typeface="Wingdings" pitchFamily="2" charset="2"/>
              </a:rPr>
              <a:t> </a:t>
            </a:r>
          </a:p>
          <a:p>
            <a:pPr marL="361950" indent="-3619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þ"/>
            </a:pPr>
            <a:r>
              <a:rPr lang="ru-RU" sz="2400" dirty="0" smtClean="0">
                <a:sym typeface="Wingdings" pitchFamily="2" charset="2"/>
              </a:rPr>
              <a:t>В число возможных вычислительных процедур над полиномами входят действия по вычислению значений полинома при заданных значениях переменных, а также большинство известных математических операций (сложение, вычитание, вычисление частных производных, интегрирование и т.п.)</a:t>
            </a:r>
            <a:endParaRPr lang="ru-RU" sz="2400" dirty="0">
              <a:sym typeface="Wingdings" pitchFamily="2" charset="2"/>
            </a:endParaRP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1124744"/>
            <a:ext cx="9073008" cy="437043"/>
          </a:xfr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2. Постановка задачи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00472" y="110055"/>
            <a:ext cx="8543032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2.1. Система для арифметических действий над многочленами…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224808" y="6453336"/>
            <a:ext cx="4824536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>
                <a:cs typeface="Times New Roman" pitchFamily="18" charset="0"/>
              </a:rPr>
              <a:t>Разработка системы для арифметических действий над многочленами от нескольких переменных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71889E78-C1AE-4957-9042-6726F0E04F3E}" type="slidenum">
              <a:rPr lang="ru-RU" smtClean="0"/>
              <a:pPr/>
              <a:t>6</a:t>
            </a:fld>
            <a:r>
              <a:rPr lang="ru-RU" dirty="0" smtClean="0"/>
              <a:t> из 22</a:t>
            </a:r>
            <a:endParaRPr lang="ru-RU" dirty="0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258018" y="2060848"/>
            <a:ext cx="9087470" cy="227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indent="-361950">
              <a:spcBef>
                <a:spcPct val="15000"/>
              </a:spcBef>
              <a:buFont typeface="Wingdings" pitchFamily="2" charset="2"/>
              <a:buChar char="þ"/>
            </a:pPr>
            <a:r>
              <a:rPr lang="ru-RU" sz="2600" dirty="0" smtClean="0">
                <a:sym typeface="Wingdings" pitchFamily="2" charset="2"/>
              </a:rPr>
              <a:t>Частный случай – полиномы от одной переменной</a:t>
            </a:r>
          </a:p>
          <a:p>
            <a:pPr marL="292100" indent="-292100" algn="ctr">
              <a:spcBef>
                <a:spcPct val="15000"/>
              </a:spcBef>
              <a:buFont typeface="Wingdings" pitchFamily="2" charset="2"/>
              <a:buNone/>
            </a:pPr>
            <a:r>
              <a:rPr lang="en-US" sz="2600" i="1" dirty="0" smtClean="0">
                <a:cs typeface="Times New Roman" pitchFamily="18" charset="0"/>
                <a:sym typeface="Wingdings" pitchFamily="2" charset="2"/>
              </a:rPr>
              <a:t>P(x)=a</a:t>
            </a:r>
            <a:r>
              <a:rPr lang="en-US" sz="2600" i="1" baseline="-30000" dirty="0" smtClean="0">
                <a:cs typeface="Times New Roman" pitchFamily="18" charset="0"/>
                <a:sym typeface="Wingdings" pitchFamily="2" charset="2"/>
              </a:rPr>
              <a:t>n</a:t>
            </a:r>
            <a:r>
              <a:rPr lang="en-US" sz="2600" i="1" dirty="0" smtClean="0">
                <a:cs typeface="Times New Roman" pitchFamily="18" charset="0"/>
                <a:sym typeface="Wingdings" pitchFamily="2" charset="2"/>
              </a:rPr>
              <a:t>x</a:t>
            </a:r>
            <a:r>
              <a:rPr lang="en-US" sz="2600" i="1" baseline="30000" dirty="0" smtClean="0">
                <a:cs typeface="Times New Roman" pitchFamily="18" charset="0"/>
                <a:sym typeface="Wingdings" pitchFamily="2" charset="2"/>
              </a:rPr>
              <a:t>n</a:t>
            </a:r>
            <a:r>
              <a:rPr lang="en-US" sz="2600" i="1" dirty="0" smtClean="0">
                <a:cs typeface="Times New Roman" pitchFamily="18" charset="0"/>
                <a:sym typeface="Wingdings" pitchFamily="2" charset="2"/>
              </a:rPr>
              <a:t>+a</a:t>
            </a:r>
            <a:r>
              <a:rPr lang="en-US" sz="2600" i="1" baseline="-30000" dirty="0" smtClean="0">
                <a:cs typeface="Times New Roman" pitchFamily="18" charset="0"/>
                <a:sym typeface="Wingdings" pitchFamily="2" charset="2"/>
              </a:rPr>
              <a:t>n-1</a:t>
            </a:r>
            <a:r>
              <a:rPr lang="en-US" sz="2600" i="1" dirty="0" smtClean="0">
                <a:cs typeface="Times New Roman" pitchFamily="18" charset="0"/>
                <a:sym typeface="Wingdings" pitchFamily="2" charset="2"/>
              </a:rPr>
              <a:t>x</a:t>
            </a:r>
            <a:r>
              <a:rPr lang="en-US" sz="2600" i="1" baseline="30000" dirty="0" smtClean="0">
                <a:cs typeface="Times New Roman" pitchFamily="18" charset="0"/>
                <a:sym typeface="Wingdings" pitchFamily="2" charset="2"/>
              </a:rPr>
              <a:t>n-1</a:t>
            </a:r>
            <a:r>
              <a:rPr lang="en-US" sz="2600" i="1" dirty="0" smtClean="0">
                <a:cs typeface="Times New Roman" pitchFamily="18" charset="0"/>
                <a:sym typeface="Wingdings" pitchFamily="2" charset="2"/>
              </a:rPr>
              <a:t>+…+a</a:t>
            </a:r>
            <a:r>
              <a:rPr lang="en-US" sz="2600" i="1" baseline="-30000" dirty="0" smtClean="0">
                <a:cs typeface="Times New Roman" pitchFamily="18" charset="0"/>
                <a:sym typeface="Wingdings" pitchFamily="2" charset="2"/>
              </a:rPr>
              <a:t>1</a:t>
            </a:r>
            <a:r>
              <a:rPr lang="en-US" sz="2600" i="1" dirty="0" smtClean="0">
                <a:cs typeface="Times New Roman" pitchFamily="18" charset="0"/>
                <a:sym typeface="Wingdings" pitchFamily="2" charset="2"/>
              </a:rPr>
              <a:t>x</a:t>
            </a:r>
            <a:r>
              <a:rPr lang="en-US" sz="2600" i="1" baseline="30000" dirty="0" smtClean="0">
                <a:cs typeface="Times New Roman" pitchFamily="18" charset="0"/>
                <a:sym typeface="Wingdings" pitchFamily="2" charset="2"/>
              </a:rPr>
              <a:t>1</a:t>
            </a:r>
            <a:r>
              <a:rPr lang="en-US" sz="2600" i="1" dirty="0" smtClean="0">
                <a:cs typeface="Times New Roman" pitchFamily="18" charset="0"/>
                <a:sym typeface="Wingdings" pitchFamily="2" charset="2"/>
              </a:rPr>
              <a:t>+a</a:t>
            </a:r>
            <a:r>
              <a:rPr lang="en-US" sz="2600" i="1" baseline="-30000" dirty="0" smtClean="0">
                <a:cs typeface="Times New Roman" pitchFamily="18" charset="0"/>
                <a:sym typeface="Wingdings" pitchFamily="2" charset="2"/>
              </a:rPr>
              <a:t>0</a:t>
            </a:r>
            <a:r>
              <a:rPr lang="ru-RU" sz="2600" dirty="0" smtClean="0">
                <a:sym typeface="Wingdings" pitchFamily="2" charset="2"/>
              </a:rPr>
              <a:t> </a:t>
            </a:r>
          </a:p>
          <a:p>
            <a:pPr marL="361950" indent="-361950">
              <a:spcBef>
                <a:spcPct val="15000"/>
              </a:spcBef>
              <a:buFont typeface="Wingdings" pitchFamily="2" charset="2"/>
              <a:buChar char="þ"/>
            </a:pPr>
            <a:r>
              <a:rPr lang="ru-RU" sz="2600" dirty="0" smtClean="0">
                <a:sym typeface="Wingdings" pitchFamily="2" charset="2"/>
              </a:rPr>
              <a:t>Возможный вариант структуры хранения – стеки</a:t>
            </a:r>
          </a:p>
          <a:p>
            <a:pPr marL="361950" indent="-361950">
              <a:spcBef>
                <a:spcPct val="15000"/>
              </a:spcBef>
              <a:buFont typeface="Wingdings" pitchFamily="2" charset="2"/>
              <a:buChar char="þ"/>
            </a:pPr>
            <a:r>
              <a:rPr lang="ru-RU" sz="2600" dirty="0" smtClean="0">
                <a:sym typeface="Wingdings" pitchFamily="2" charset="2"/>
              </a:rPr>
              <a:t>В дальнейшем ограничимся рассмотрением </a:t>
            </a:r>
            <a:r>
              <a:rPr lang="ru-RU" sz="2600" i="1" dirty="0" smtClean="0">
                <a:sym typeface="Wingdings" pitchFamily="2" charset="2"/>
              </a:rPr>
              <a:t>полиномов от трех переменных</a:t>
            </a:r>
            <a:r>
              <a:rPr lang="en-US" sz="2600" i="1" dirty="0" smtClean="0">
                <a:sym typeface="Wingdings" pitchFamily="2" charset="2"/>
              </a:rPr>
              <a:t> X, Y, Z.</a:t>
            </a:r>
            <a:endParaRPr lang="ru-RU" sz="2600" i="1" dirty="0">
              <a:sym typeface="Wingdings" pitchFamily="2" charset="2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80" y="1124745"/>
            <a:ext cx="9073008" cy="781752"/>
          </a:xfr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3. Анализ операций для выбора эффективной структуры хранения…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00472" y="110055"/>
            <a:ext cx="8543032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2.1. Система для арифметических действий над многочленами…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224808" y="6453336"/>
            <a:ext cx="4824536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>
                <a:cs typeface="Times New Roman" pitchFamily="18" charset="0"/>
              </a:rPr>
              <a:t>Разработка системы для арифметических действий над многочленами от нескольких переменных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9B7CF61B-37FB-4BF3-B7BC-0882F621869F}" type="slidenum">
              <a:rPr lang="ru-RU" smtClean="0"/>
              <a:pPr/>
              <a:t>7</a:t>
            </a:fld>
            <a:r>
              <a:rPr lang="ru-RU" dirty="0" smtClean="0"/>
              <a:t> из 22</a:t>
            </a:r>
            <a:endParaRPr lang="ru-RU" dirty="0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272480" y="1690472"/>
            <a:ext cx="9073008" cy="511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indent="-361950">
              <a:spcBef>
                <a:spcPct val="15000"/>
              </a:spcBef>
              <a:buFont typeface="Wingdings" pitchFamily="2" charset="2"/>
              <a:buChar char="þ"/>
            </a:pPr>
            <a:r>
              <a:rPr lang="ru-RU" sz="2400" dirty="0" smtClean="0">
                <a:sym typeface="Wingdings" pitchFamily="2" charset="2"/>
              </a:rPr>
              <a:t>Одна из наиболее частных операций – </a:t>
            </a:r>
            <a:r>
              <a:rPr lang="ru-RU" sz="2400" i="1" dirty="0" smtClean="0">
                <a:sym typeface="Wingdings" pitchFamily="2" charset="2"/>
              </a:rPr>
              <a:t>приведение подобных мономов</a:t>
            </a:r>
            <a:r>
              <a:rPr lang="ru-RU" sz="2400" dirty="0" smtClean="0">
                <a:sym typeface="Wingdings" pitchFamily="2" charset="2"/>
              </a:rPr>
              <a:t>.</a:t>
            </a:r>
          </a:p>
          <a:p>
            <a:pPr marL="361950" indent="-361950">
              <a:spcBef>
                <a:spcPct val="15000"/>
              </a:spcBef>
              <a:buFont typeface="Wingdings" pitchFamily="2" charset="2"/>
              <a:buChar char="þ"/>
            </a:pPr>
            <a:r>
              <a:rPr lang="ru-RU" sz="2400" dirty="0" smtClean="0">
                <a:sym typeface="Wingdings" pitchFamily="2" charset="2"/>
              </a:rPr>
              <a:t>Для ускорения поиска подобных элементов целесообразно ввести какое-либо правило упорядочения мономов (</a:t>
            </a:r>
            <a:r>
              <a:rPr lang="ru-RU" sz="2400" i="1" dirty="0" smtClean="0">
                <a:sym typeface="Wingdings" pitchFamily="2" charset="2"/>
              </a:rPr>
              <a:t>отношение следования</a:t>
            </a:r>
            <a:r>
              <a:rPr lang="ru-RU" sz="2400" dirty="0" smtClean="0">
                <a:sym typeface="Wingdings" pitchFamily="2" charset="2"/>
              </a:rPr>
              <a:t>)</a:t>
            </a:r>
          </a:p>
          <a:p>
            <a:pPr marL="361950" indent="-361950">
              <a:spcBef>
                <a:spcPct val="15000"/>
              </a:spcBef>
              <a:buFont typeface="Wingdings" pitchFamily="2" charset="2"/>
              <a:buChar char="þ"/>
            </a:pPr>
            <a:r>
              <a:rPr lang="ru-RU" sz="2400" dirty="0" smtClean="0">
                <a:sym typeface="Wingdings" pitchFamily="2" charset="2"/>
              </a:rPr>
              <a:t>Возможный подход – организация порядка по аналогии с упорядочением слов в словарях (</a:t>
            </a:r>
            <a:r>
              <a:rPr lang="ru-RU" sz="2400" i="1" dirty="0" smtClean="0">
                <a:sym typeface="Wingdings" pitchFamily="2" charset="2"/>
              </a:rPr>
              <a:t>лексикографический порядок</a:t>
            </a:r>
            <a:r>
              <a:rPr lang="ru-RU" sz="2400" dirty="0" smtClean="0">
                <a:sym typeface="Wingdings" pitchFamily="2" charset="2"/>
              </a:rPr>
              <a:t>). Установим старшинство переменных в порядке </a:t>
            </a:r>
            <a:r>
              <a:rPr lang="en-US" sz="2400" dirty="0" smtClean="0">
                <a:solidFill>
                  <a:schemeClr val="tx2"/>
                </a:solidFill>
                <a:sym typeface="Wingdings" pitchFamily="2" charset="2"/>
              </a:rPr>
              <a:t>XYZ</a:t>
            </a:r>
            <a:r>
              <a:rPr lang="ru-RU" sz="2400" dirty="0" smtClean="0">
                <a:sym typeface="Wingdings" pitchFamily="2" charset="2"/>
              </a:rPr>
              <a:t>. Тогда </a:t>
            </a:r>
          </a:p>
          <a:p>
            <a:pPr marL="292100" indent="-292100" algn="ctr">
              <a:spcBef>
                <a:spcPct val="15000"/>
              </a:spcBef>
              <a:buFont typeface="Wingdings" pitchFamily="2" charset="2"/>
              <a:buNone/>
            </a:pPr>
            <a:r>
              <a:rPr lang="en-US" sz="2400" i="1" dirty="0" smtClean="0">
                <a:solidFill>
                  <a:schemeClr val="tx2"/>
                </a:solidFill>
                <a:cs typeface="Times New Roman" pitchFamily="18" charset="0"/>
                <a:sym typeface="Wingdings" pitchFamily="2" charset="2"/>
              </a:rPr>
              <a:t>X</a:t>
            </a:r>
            <a:r>
              <a:rPr lang="en-US" sz="2400" i="1" baseline="30000" dirty="0" smtClean="0">
                <a:solidFill>
                  <a:schemeClr val="tx2"/>
                </a:solidFill>
                <a:cs typeface="Times New Roman" pitchFamily="18" charset="0"/>
                <a:sym typeface="Wingdings" pitchFamily="2" charset="2"/>
              </a:rPr>
              <a:t>A1</a:t>
            </a:r>
            <a:r>
              <a:rPr lang="en-US" sz="2400" i="1" dirty="0" smtClean="0">
                <a:solidFill>
                  <a:schemeClr val="tx2"/>
                </a:solidFill>
                <a:cs typeface="Times New Roman" pitchFamily="18" charset="0"/>
                <a:sym typeface="Wingdings" pitchFamily="2" charset="2"/>
              </a:rPr>
              <a:t>Y</a:t>
            </a:r>
            <a:r>
              <a:rPr lang="en-US" sz="2400" i="1" baseline="30000" dirty="0" smtClean="0">
                <a:solidFill>
                  <a:schemeClr val="tx2"/>
                </a:solidFill>
                <a:cs typeface="Times New Roman" pitchFamily="18" charset="0"/>
                <a:sym typeface="Wingdings" pitchFamily="2" charset="2"/>
              </a:rPr>
              <a:t>B1</a:t>
            </a:r>
            <a:r>
              <a:rPr lang="en-US" sz="2400" i="1" dirty="0" smtClean="0">
                <a:solidFill>
                  <a:schemeClr val="tx2"/>
                </a:solidFill>
                <a:cs typeface="Times New Roman" pitchFamily="18" charset="0"/>
                <a:sym typeface="Wingdings" pitchFamily="2" charset="2"/>
              </a:rPr>
              <a:t>Z</a:t>
            </a:r>
            <a:r>
              <a:rPr lang="en-US" sz="2400" i="1" baseline="30000" dirty="0" smtClean="0">
                <a:solidFill>
                  <a:schemeClr val="tx2"/>
                </a:solidFill>
                <a:cs typeface="Times New Roman" pitchFamily="18" charset="0"/>
                <a:sym typeface="Wingdings" pitchFamily="2" charset="2"/>
              </a:rPr>
              <a:t>C1</a:t>
            </a:r>
            <a:r>
              <a:rPr lang="en-US" sz="2400" i="1" dirty="0" smtClean="0">
                <a:solidFill>
                  <a:schemeClr val="tx2"/>
                </a:solidFill>
                <a:cs typeface="Times New Roman" pitchFamily="18" charset="0"/>
                <a:sym typeface="Wingdings" pitchFamily="2" charset="2"/>
              </a:rPr>
              <a:t>&gt; X</a:t>
            </a:r>
            <a:r>
              <a:rPr lang="en-US" sz="2400" i="1" baseline="30000" dirty="0" smtClean="0">
                <a:solidFill>
                  <a:schemeClr val="tx2"/>
                </a:solidFill>
                <a:cs typeface="Times New Roman" pitchFamily="18" charset="0"/>
                <a:sym typeface="Wingdings" pitchFamily="2" charset="2"/>
              </a:rPr>
              <a:t>A2</a:t>
            </a:r>
            <a:r>
              <a:rPr lang="en-US" sz="2400" i="1" dirty="0" smtClean="0">
                <a:solidFill>
                  <a:schemeClr val="tx2"/>
                </a:solidFill>
                <a:cs typeface="Times New Roman" pitchFamily="18" charset="0"/>
                <a:sym typeface="Wingdings" pitchFamily="2" charset="2"/>
              </a:rPr>
              <a:t>Y</a:t>
            </a:r>
            <a:r>
              <a:rPr lang="en-US" sz="2400" i="1" baseline="30000" dirty="0" smtClean="0">
                <a:solidFill>
                  <a:schemeClr val="tx2"/>
                </a:solidFill>
                <a:cs typeface="Times New Roman" pitchFamily="18" charset="0"/>
                <a:sym typeface="Wingdings" pitchFamily="2" charset="2"/>
              </a:rPr>
              <a:t>B2</a:t>
            </a:r>
            <a:r>
              <a:rPr lang="en-US" sz="2400" i="1" dirty="0" smtClean="0">
                <a:solidFill>
                  <a:schemeClr val="tx2"/>
                </a:solidFill>
                <a:cs typeface="Times New Roman" pitchFamily="18" charset="0"/>
                <a:sym typeface="Wingdings" pitchFamily="2" charset="2"/>
              </a:rPr>
              <a:t>Z</a:t>
            </a:r>
            <a:r>
              <a:rPr lang="en-US" sz="2400" i="1" baseline="30000" dirty="0" smtClean="0">
                <a:solidFill>
                  <a:schemeClr val="tx2"/>
                </a:solidFill>
                <a:cs typeface="Times New Roman" pitchFamily="18" charset="0"/>
                <a:sym typeface="Wingdings" pitchFamily="2" charset="2"/>
              </a:rPr>
              <a:t>C2</a:t>
            </a:r>
            <a:r>
              <a:rPr lang="ru-RU" sz="2400" i="1" baseline="30000" dirty="0" smtClean="0">
                <a:solidFill>
                  <a:schemeClr val="tx2"/>
                </a:solidFill>
                <a:sym typeface="Wingdings" pitchFamily="2" charset="2"/>
              </a:rPr>
              <a:t>   </a:t>
            </a:r>
            <a:r>
              <a:rPr lang="ru-RU" sz="2400" dirty="0" smtClean="0">
                <a:solidFill>
                  <a:schemeClr val="tx2"/>
                </a:solidFill>
                <a:sym typeface="Symbol" pitchFamily="18" charset="2"/>
              </a:rPr>
              <a:t></a:t>
            </a:r>
            <a:endParaRPr lang="ru-RU" sz="2400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292100" indent="-292100">
              <a:spcBef>
                <a:spcPct val="15000"/>
              </a:spcBef>
              <a:buFont typeface="Wingdings" pitchFamily="2" charset="2"/>
              <a:buNone/>
            </a:pPr>
            <a:endParaRPr lang="ru-RU" sz="2400" dirty="0" smtClean="0">
              <a:sym typeface="Wingdings" pitchFamily="2" charset="2"/>
            </a:endParaRPr>
          </a:p>
          <a:p>
            <a:pPr marL="361950" indent="-361950">
              <a:buFont typeface="Wingdings" pitchFamily="2" charset="2"/>
              <a:buChar char="þ"/>
            </a:pPr>
            <a:r>
              <a:rPr lang="ru-RU" sz="2400" dirty="0" smtClean="0">
                <a:sym typeface="Wingdings" pitchFamily="2" charset="2"/>
              </a:rPr>
              <a:t>Установленный порядок является линейным </a:t>
            </a:r>
            <a:r>
              <a:rPr lang="ru-RU" sz="2400" dirty="0" smtClean="0">
                <a:sym typeface="Symbol" pitchFamily="18" charset="2"/>
              </a:rPr>
              <a:t> правило следования может быть сформулировано в более простом виде</a:t>
            </a:r>
            <a:endParaRPr lang="ru-RU" sz="2400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þ"/>
            </a:pPr>
            <a:endParaRPr lang="ru-RU" sz="2400" dirty="0" smtClean="0">
              <a:sym typeface="Wingdings" pitchFamily="2" charset="2"/>
            </a:endParaRPr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2437043"/>
              </p:ext>
            </p:extLst>
          </p:nvPr>
        </p:nvGraphicFramePr>
        <p:xfrm>
          <a:off x="1280592" y="5269341"/>
          <a:ext cx="7259621" cy="381571"/>
        </p:xfrm>
        <a:graphic>
          <a:graphicData uri="http://schemas.openxmlformats.org/presentationml/2006/ole">
            <p:oleObj spid="_x0000_s2062" name="Формула" r:id="rId4" imgW="4165600" imgH="215900" progId="Equation.3">
              <p:embed/>
            </p:oleObj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80" y="991064"/>
            <a:ext cx="9073008" cy="781752"/>
          </a:xfr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3. Анализ операций для выбора эффективной структуры хранения…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00472" y="110055"/>
            <a:ext cx="8543032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2.1. Система для арифметических действий над многочленами…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224808" y="6453336"/>
            <a:ext cx="4824536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>
                <a:cs typeface="Times New Roman" pitchFamily="18" charset="0"/>
              </a:rPr>
              <a:t>Разработка системы для арифметических действий над многочленами от нескольких переменных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9B7CF61B-37FB-4BF3-B7BC-0882F621869F}" type="slidenum">
              <a:rPr lang="ru-RU" smtClean="0"/>
              <a:pPr/>
              <a:t>8</a:t>
            </a:fld>
            <a:r>
              <a:rPr lang="ru-RU" dirty="0" smtClean="0"/>
              <a:t> из 29</a:t>
            </a:r>
            <a:endParaRPr lang="ru-RU" dirty="0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340568" y="1629721"/>
            <a:ext cx="9364960" cy="568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92100" indent="-292100">
              <a:spcBef>
                <a:spcPct val="15000"/>
              </a:spcBef>
              <a:buFont typeface="Wingdings" pitchFamily="2" charset="2"/>
              <a:buChar char="þ"/>
            </a:pPr>
            <a:r>
              <a:rPr lang="ru-RU" sz="2400" dirty="0" smtClean="0">
                <a:sym typeface="Wingdings" pitchFamily="2" charset="2"/>
              </a:rPr>
              <a:t>Пусть область возможных значений степеней переменных имеет вид  </a:t>
            </a:r>
            <a:r>
              <a:rPr lang="en-US" sz="2400" dirty="0" smtClean="0">
                <a:sym typeface="Wingdings" pitchFamily="2" charset="2"/>
              </a:rPr>
              <a:t>                            0 </a:t>
            </a:r>
            <a:r>
              <a:rPr lang="en-US" sz="2400" dirty="0" smtClean="0">
                <a:sym typeface="Symbol" pitchFamily="18" charset="2"/>
              </a:rPr>
              <a:t> A, B, C &lt; 10</a:t>
            </a:r>
            <a:br>
              <a:rPr lang="en-US" sz="2400" dirty="0" smtClean="0">
                <a:sym typeface="Symbol" pitchFamily="18" charset="2"/>
              </a:rPr>
            </a:br>
            <a:r>
              <a:rPr lang="ru-RU" sz="2400" dirty="0" smtClean="0">
                <a:sym typeface="Symbol" pitchFamily="18" charset="2"/>
              </a:rPr>
              <a:t>Тогда </a:t>
            </a:r>
            <a:r>
              <a:rPr lang="ru-RU" sz="2400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dirty="0" smtClean="0">
                <a:sym typeface="Symbol" pitchFamily="18" charset="2"/>
              </a:rPr>
              <a:t>можно </a:t>
            </a:r>
            <a:r>
              <a:rPr lang="ru-RU" sz="2400" dirty="0" smtClean="0">
                <a:cs typeface="Times New Roman" pitchFamily="18" charset="0"/>
                <a:sym typeface="Symbol" pitchFamily="18" charset="2"/>
              </a:rPr>
              <a:t>установить взаимно-однозначное соответствие троек (</a:t>
            </a: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A</a:t>
            </a:r>
            <a:r>
              <a:rPr lang="ru-RU" sz="2400" dirty="0" smtClean="0">
                <a:cs typeface="Times New Roman" pitchFamily="18" charset="0"/>
                <a:sym typeface="Symbol" pitchFamily="18" charset="2"/>
              </a:rPr>
              <a:t>, </a:t>
            </a: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B</a:t>
            </a:r>
            <a:r>
              <a:rPr lang="ru-RU" sz="2400" dirty="0" smtClean="0">
                <a:cs typeface="Times New Roman" pitchFamily="18" charset="0"/>
                <a:sym typeface="Symbol" pitchFamily="18" charset="2"/>
              </a:rPr>
              <a:t>, </a:t>
            </a: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C</a:t>
            </a:r>
            <a:r>
              <a:rPr lang="ru-RU" sz="2400" dirty="0" smtClean="0">
                <a:cs typeface="Times New Roman" pitchFamily="18" charset="0"/>
                <a:sym typeface="Symbol" pitchFamily="18" charset="2"/>
              </a:rPr>
              <a:t>) и целых чисел</a:t>
            </a:r>
            <a:r>
              <a:rPr lang="ru-RU" sz="2400" dirty="0" smtClean="0">
                <a:sym typeface="Symbol" pitchFamily="18" charset="2"/>
              </a:rPr>
              <a:t> следующим образом </a:t>
            </a:r>
            <a:br>
              <a:rPr lang="ru-RU" sz="2400" dirty="0" smtClean="0">
                <a:sym typeface="Symbol" pitchFamily="18" charset="2"/>
              </a:rPr>
            </a:br>
            <a:r>
              <a:rPr lang="ru-RU" sz="2400" dirty="0" smtClean="0">
                <a:sym typeface="Symbol" pitchFamily="18" charset="2"/>
              </a:rPr>
              <a:t>                    </a:t>
            </a: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(A, B, C)</a:t>
            </a:r>
            <a:r>
              <a:rPr lang="ru-RU" sz="2400" dirty="0" smtClean="0">
                <a:sym typeface="Symbol" pitchFamily="18" charset="2"/>
              </a:rPr>
              <a:t> </a:t>
            </a: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 ~</a:t>
            </a:r>
            <a:r>
              <a:rPr lang="ru-RU" sz="2400" dirty="0" smtClean="0">
                <a:sym typeface="Symbol" pitchFamily="18" charset="2"/>
              </a:rPr>
              <a:t> </a:t>
            </a: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 ABC =A*100+B*10+C</a:t>
            </a:r>
            <a:r>
              <a:rPr lang="ru-RU" sz="2400" dirty="0" smtClean="0">
                <a:sym typeface="Symbol" pitchFamily="18" charset="2"/>
              </a:rPr>
              <a:t> </a:t>
            </a:r>
            <a:br>
              <a:rPr lang="ru-RU" sz="2400" dirty="0" smtClean="0">
                <a:sym typeface="Symbol" pitchFamily="18" charset="2"/>
              </a:rPr>
            </a:br>
            <a:r>
              <a:rPr lang="ru-RU" sz="2400" dirty="0" smtClean="0">
                <a:sym typeface="Symbol" pitchFamily="18" charset="2"/>
              </a:rPr>
              <a:t>Обратное соответствие определяется при помощи выражений</a:t>
            </a:r>
            <a:br>
              <a:rPr lang="ru-RU" sz="2400" dirty="0" smtClean="0">
                <a:sym typeface="Symbol" pitchFamily="18" charset="2"/>
              </a:rPr>
            </a:b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A=E(ABC%100), </a:t>
            </a:r>
            <a:r>
              <a:rPr lang="ru-RU" sz="2400" dirty="0" smtClean="0">
                <a:sym typeface="Symbol" pitchFamily="18" charset="2"/>
              </a:rPr>
              <a:t> </a:t>
            </a: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B=E(ABC-A*100)%10, </a:t>
            </a:r>
            <a:r>
              <a:rPr lang="ru-RU" sz="2400" dirty="0" smtClean="0">
                <a:sym typeface="Symbol" pitchFamily="18" charset="2"/>
              </a:rPr>
              <a:t> </a:t>
            </a: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C=ABC-A*100-B*10</a:t>
            </a:r>
            <a:r>
              <a:rPr lang="ru-RU" sz="2400" dirty="0" smtClean="0">
                <a:sym typeface="Symbol" pitchFamily="18" charset="2"/>
              </a:rPr>
              <a:t> </a:t>
            </a:r>
            <a:endParaRPr lang="en-US" sz="2400" dirty="0" smtClean="0">
              <a:sym typeface="Symbol" pitchFamily="18" charset="2"/>
            </a:endParaRPr>
          </a:p>
          <a:p>
            <a:pPr marL="292100" indent="-292100">
              <a:lnSpc>
                <a:spcPct val="90000"/>
              </a:lnSpc>
              <a:spcBef>
                <a:spcPct val="15000"/>
              </a:spcBef>
              <a:buFont typeface="Wingdings" pitchFamily="2" charset="2"/>
              <a:buChar char="þ"/>
            </a:pPr>
            <a:r>
              <a:rPr lang="ru-RU" sz="2400" dirty="0" smtClean="0">
                <a:sym typeface="Symbol" pitchFamily="18" charset="2"/>
              </a:rPr>
              <a:t>Получаемые по степеням целые величины </a:t>
            </a: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ABC</a:t>
            </a:r>
            <a:r>
              <a:rPr lang="ru-RU" sz="2400" dirty="0" smtClean="0">
                <a:sym typeface="Symbol" pitchFamily="18" charset="2"/>
              </a:rPr>
              <a:t> (будем называть их далее </a:t>
            </a:r>
            <a:r>
              <a:rPr lang="ru-RU" sz="2400" i="1" dirty="0" smtClean="0">
                <a:sym typeface="Symbol" pitchFamily="18" charset="2"/>
              </a:rPr>
              <a:t>свернутыми степенями</a:t>
            </a:r>
            <a:r>
              <a:rPr lang="ru-RU" sz="2400" dirty="0" smtClean="0">
                <a:sym typeface="Symbol" pitchFamily="18" charset="2"/>
              </a:rPr>
              <a:t> или </a:t>
            </a:r>
            <a:r>
              <a:rPr lang="ru-RU" sz="2400" i="1" dirty="0" smtClean="0">
                <a:sym typeface="Symbol" pitchFamily="18" charset="2"/>
              </a:rPr>
              <a:t>индексами</a:t>
            </a:r>
            <a:r>
              <a:rPr lang="ru-RU" sz="2400" dirty="0" smtClean="0">
                <a:sym typeface="Symbol" pitchFamily="18" charset="2"/>
              </a:rPr>
              <a:t>) порождают тот же самый, ранее установленный, порядок следования мономов</a:t>
            </a:r>
            <a:br>
              <a:rPr lang="ru-RU" sz="2400" dirty="0" smtClean="0">
                <a:sym typeface="Symbol" pitchFamily="18" charset="2"/>
              </a:rPr>
            </a:br>
            <a:r>
              <a:rPr lang="ru-RU" sz="2400" dirty="0" smtClean="0">
                <a:sym typeface="Symbol" pitchFamily="18" charset="2"/>
              </a:rPr>
              <a:t>            </a:t>
            </a: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400" baseline="30000" dirty="0" smtClean="0">
                <a:cs typeface="Times New Roman" pitchFamily="18" charset="0"/>
                <a:sym typeface="Symbol" pitchFamily="18" charset="2"/>
              </a:rPr>
              <a:t>A1</a:t>
            </a: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Y</a:t>
            </a:r>
            <a:r>
              <a:rPr lang="en-US" sz="2400" baseline="30000" dirty="0" smtClean="0">
                <a:cs typeface="Times New Roman" pitchFamily="18" charset="0"/>
                <a:sym typeface="Symbol" pitchFamily="18" charset="2"/>
              </a:rPr>
              <a:t>B1</a:t>
            </a: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Z</a:t>
            </a:r>
            <a:r>
              <a:rPr lang="en-US" sz="2400" baseline="30000" dirty="0" smtClean="0">
                <a:cs typeface="Times New Roman" pitchFamily="18" charset="0"/>
                <a:sym typeface="Symbol" pitchFamily="18" charset="2"/>
              </a:rPr>
              <a:t>C1</a:t>
            </a: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&gt; X</a:t>
            </a:r>
            <a:r>
              <a:rPr lang="en-US" sz="2400" baseline="30000" dirty="0" smtClean="0">
                <a:cs typeface="Times New Roman" pitchFamily="18" charset="0"/>
                <a:sym typeface="Symbol" pitchFamily="18" charset="2"/>
              </a:rPr>
              <a:t>A2</a:t>
            </a: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Y</a:t>
            </a:r>
            <a:r>
              <a:rPr lang="en-US" sz="2400" baseline="30000" dirty="0" smtClean="0">
                <a:cs typeface="Times New Roman" pitchFamily="18" charset="0"/>
                <a:sym typeface="Symbol" pitchFamily="18" charset="2"/>
              </a:rPr>
              <a:t>B2</a:t>
            </a: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Z</a:t>
            </a:r>
            <a:r>
              <a:rPr lang="en-US" sz="2400" baseline="30000" dirty="0" smtClean="0">
                <a:cs typeface="Times New Roman" pitchFamily="18" charset="0"/>
                <a:sym typeface="Symbol" pitchFamily="18" charset="2"/>
              </a:rPr>
              <a:t>C2</a:t>
            </a:r>
            <a:r>
              <a:rPr lang="ru-RU" sz="2400" dirty="0" smtClean="0">
                <a:sym typeface="Symbol" pitchFamily="18" charset="2"/>
              </a:rPr>
              <a:t>   </a:t>
            </a: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ABC</a:t>
            </a:r>
            <a:r>
              <a:rPr lang="ru-RU" sz="2400" baseline="-30000" dirty="0" smtClean="0">
                <a:cs typeface="Times New Roman" pitchFamily="18" charset="0"/>
                <a:sym typeface="Symbol" pitchFamily="18" charset="2"/>
              </a:rPr>
              <a:t>1</a:t>
            </a:r>
            <a:r>
              <a:rPr lang="ru-RU" sz="2400" dirty="0" smtClean="0">
                <a:cs typeface="Times New Roman" pitchFamily="18" charset="0"/>
                <a:sym typeface="Symbol" pitchFamily="18" charset="2"/>
              </a:rPr>
              <a:t>&gt;</a:t>
            </a: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ABC</a:t>
            </a:r>
            <a:r>
              <a:rPr lang="ru-RU" sz="2400" baseline="-30000" dirty="0" smtClean="0">
                <a:cs typeface="Times New Roman" pitchFamily="18" charset="0"/>
                <a:sym typeface="Symbol" pitchFamily="18" charset="2"/>
              </a:rPr>
              <a:t>2</a:t>
            </a:r>
            <a:r>
              <a:rPr lang="ru-RU" sz="2400" baseline="30000" dirty="0" smtClean="0">
                <a:sym typeface="Symbol" pitchFamily="18" charset="2"/>
              </a:rPr>
              <a:t> </a:t>
            </a:r>
          </a:p>
          <a:p>
            <a:pPr marL="292100" indent="-292100">
              <a:buFont typeface="Wingdings" pitchFamily="2" charset="2"/>
              <a:buChar char="þ"/>
            </a:pPr>
            <a:r>
              <a:rPr lang="ru-RU" sz="2400" dirty="0" smtClean="0">
                <a:sym typeface="Wingdings" pitchFamily="2" charset="2"/>
              </a:rPr>
              <a:t>Приведенные выражения представляют собой правила </a:t>
            </a:r>
            <a:r>
              <a:rPr lang="ru-RU" sz="2400" i="1" dirty="0" smtClean="0">
                <a:sym typeface="Wingdings" pitchFamily="2" charset="2"/>
              </a:rPr>
              <a:t>позиционной системы счисления </a:t>
            </a:r>
            <a:r>
              <a:rPr lang="ru-RU" sz="2400" dirty="0" smtClean="0">
                <a:sym typeface="Wingdings" pitchFamily="2" charset="2"/>
              </a:rPr>
              <a:t>(где </a:t>
            </a:r>
            <a:r>
              <a:rPr lang="en-US" sz="2400" dirty="0" smtClean="0">
                <a:sym typeface="Wingdings" pitchFamily="2" charset="2"/>
              </a:rPr>
              <a:t>N=10 </a:t>
            </a:r>
            <a:r>
              <a:rPr lang="ru-RU" sz="2400" dirty="0" smtClean="0">
                <a:sym typeface="Wingdings" pitchFamily="2" charset="2"/>
              </a:rPr>
              <a:t>есть основание системы)</a:t>
            </a:r>
            <a:endParaRPr lang="ru-RU" sz="2400" dirty="0" smtClean="0">
              <a:sym typeface="Symbol" pitchFamily="18" charset="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þ"/>
            </a:pPr>
            <a:endParaRPr lang="ru-RU" sz="2400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þ"/>
            </a:pPr>
            <a:endParaRPr lang="ru-RU" sz="2400" dirty="0" smtClean="0">
              <a:sym typeface="Wingdings" pitchFamily="2" charset="2"/>
            </a:endParaRPr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980728"/>
            <a:ext cx="9073008" cy="781752"/>
          </a:xfr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3. Анализ операций для выбора эффективной структуры хранения…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0472" y="110055"/>
            <a:ext cx="8543032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2.1. Система для арифметических действий над многочленами…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224808" y="6453336"/>
            <a:ext cx="4824536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>
                <a:cs typeface="Times New Roman" pitchFamily="18" charset="0"/>
              </a:rPr>
              <a:t>Разработка системы для арифметических действий над многочленами от нескольких переменных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9928B487-93E0-4EC3-868F-2CCD169C20E3}" type="slidenum">
              <a:rPr lang="ru-RU" smtClean="0"/>
              <a:pPr/>
              <a:t>9</a:t>
            </a:fld>
            <a:r>
              <a:rPr lang="ru-RU" dirty="0" smtClean="0"/>
              <a:t> из 22</a:t>
            </a:r>
            <a:endParaRPr lang="ru-RU" dirty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00472" y="1844824"/>
            <a:ext cx="9505056" cy="445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92100" indent="-292100">
              <a:spcBef>
                <a:spcPct val="15000"/>
              </a:spcBef>
              <a:buFont typeface="Wingdings" pitchFamily="2" charset="2"/>
              <a:buChar char="þ"/>
            </a:pPr>
            <a:r>
              <a:rPr lang="ru-RU" sz="2600" dirty="0" smtClean="0">
                <a:sym typeface="Symbol" pitchFamily="18" charset="2"/>
              </a:rPr>
              <a:t>Таким образом, н</a:t>
            </a:r>
            <a:r>
              <a:rPr lang="ru-RU" sz="2600" dirty="0" smtClean="0">
                <a:cs typeface="Times New Roman" pitchFamily="18" charset="0"/>
                <a:sym typeface="Symbol" pitchFamily="18" charset="2"/>
              </a:rPr>
              <a:t>а множестве мономов определено отношение следования и многочлен может быть рассмотрен как линейная структура, элементами которой являются термы</a:t>
            </a:r>
          </a:p>
          <a:p>
            <a:pPr marL="292100" indent="-292100">
              <a:spcBef>
                <a:spcPct val="15000"/>
              </a:spcBef>
              <a:buFont typeface="Wingdings" pitchFamily="2" charset="2"/>
              <a:buChar char="þ"/>
            </a:pPr>
            <a:endParaRPr lang="ru-RU" sz="2600" dirty="0" smtClean="0">
              <a:cs typeface="Times New Roman" pitchFamily="18" charset="0"/>
              <a:sym typeface="Symbol" pitchFamily="18" charset="2"/>
            </a:endParaRPr>
          </a:p>
          <a:p>
            <a:pPr marL="292100" indent="-292100">
              <a:spcBef>
                <a:spcPct val="15000"/>
              </a:spcBef>
              <a:buFont typeface="Wingdings" pitchFamily="2" charset="2"/>
              <a:buChar char="þ"/>
            </a:pPr>
            <a:endParaRPr lang="ru-RU" sz="2600" dirty="0" smtClean="0">
              <a:cs typeface="Times New Roman" pitchFamily="18" charset="0"/>
              <a:sym typeface="Symbol" pitchFamily="18" charset="2"/>
            </a:endParaRPr>
          </a:p>
          <a:p>
            <a:pPr marL="292100" indent="-292100">
              <a:spcBef>
                <a:spcPct val="15000"/>
              </a:spcBef>
            </a:pPr>
            <a:endParaRPr lang="ru-RU" sz="2600" dirty="0" smtClean="0">
              <a:cs typeface="Times New Roman" pitchFamily="18" charset="0"/>
              <a:sym typeface="Symbol" pitchFamily="18" charset="2"/>
            </a:endParaRPr>
          </a:p>
          <a:p>
            <a:pPr marL="292100" indent="-292100">
              <a:spcBef>
                <a:spcPct val="15000"/>
              </a:spcBef>
            </a:pPr>
            <a:endParaRPr lang="ru-RU" sz="2600" dirty="0" smtClean="0">
              <a:cs typeface="Times New Roman" pitchFamily="18" charset="0"/>
              <a:sym typeface="Symbol" pitchFamily="18" charset="2"/>
            </a:endParaRPr>
          </a:p>
          <a:p>
            <a:pPr marL="292100" indent="-292100">
              <a:spcBef>
                <a:spcPct val="15000"/>
              </a:spcBef>
            </a:pPr>
            <a:endParaRPr lang="ru-RU" sz="2600" dirty="0" smtClean="0">
              <a:cs typeface="Times New Roman" pitchFamily="18" charset="0"/>
              <a:sym typeface="Symbol" pitchFamily="18" charset="2"/>
            </a:endParaRPr>
          </a:p>
          <a:p>
            <a:pPr marL="355600" indent="-355600">
              <a:spcBef>
                <a:spcPct val="15000"/>
              </a:spcBef>
            </a:pPr>
            <a:r>
              <a:rPr lang="ru-RU" sz="2600" dirty="0" smtClean="0">
                <a:sym typeface="Symbol" pitchFamily="18" charset="2"/>
              </a:rPr>
              <a:t>(на схеме полинома т</a:t>
            </a:r>
            <a:r>
              <a:rPr lang="ru-RU" sz="2600" dirty="0" smtClean="0">
                <a:cs typeface="Times New Roman" pitchFamily="18" charset="0"/>
                <a:sym typeface="Symbol" pitchFamily="18" charset="2"/>
              </a:rPr>
              <a:t>ермы с нулевыми коэффициентами не указываются</a:t>
            </a:r>
            <a:r>
              <a:rPr lang="ru-RU" sz="2600" dirty="0" smtClean="0">
                <a:sym typeface="Symbol" pitchFamily="18" charset="2"/>
              </a:rPr>
              <a:t>).</a:t>
            </a: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80" y="1052736"/>
            <a:ext cx="9073008" cy="781752"/>
          </a:xfr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3. Анализ операций для выбора эффективной структуры хранения…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00472" y="110055"/>
            <a:ext cx="8543032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714375" indent="-714375"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2.1. Система для арифметических действий над многочленами…</a:t>
            </a:r>
            <a:endParaRPr lang="ru-RU" sz="2800" b="1" dirty="0">
              <a:latin typeface="Arial" charset="0"/>
            </a:endParaRP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3224808" y="2852936"/>
          <a:ext cx="3238500" cy="2525712"/>
        </p:xfrm>
        <a:graphic>
          <a:graphicData uri="http://schemas.openxmlformats.org/presentationml/2006/ole">
            <p:oleObj spid="_x0000_s25609" name="Рисунок" r:id="rId4" imgW="2510028" imgH="1961388" progId="Word.Picture.8">
              <p:embed/>
            </p:oleObj>
          </a:graphicData>
        </a:graphic>
      </p:graphicFrame>
      <p:sp>
        <p:nvSpPr>
          <p:cNvPr id="1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224808" y="6453336"/>
            <a:ext cx="4824536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>
                <a:cs typeface="Times New Roman" pitchFamily="18" charset="0"/>
              </a:rPr>
              <a:t>Разработка системы для арифметических действий над многочленами от нескольких переменных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itlab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1341</Words>
  <Application>Microsoft Office PowerPoint</Application>
  <PresentationFormat>Лист A4 (210x297 мм)</PresentationFormat>
  <Paragraphs>205</Paragraphs>
  <Slides>22</Slides>
  <Notes>17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1_itlab</vt:lpstr>
      <vt:lpstr>Формула</vt:lpstr>
      <vt:lpstr>Рисунок</vt:lpstr>
      <vt:lpstr>Picture</vt:lpstr>
      <vt:lpstr>Слайд 1</vt:lpstr>
      <vt:lpstr>Слайд 2</vt:lpstr>
      <vt:lpstr>Содержание</vt:lpstr>
      <vt:lpstr>1. Важность рассматриваемого примера</vt:lpstr>
      <vt:lpstr>2. Постановка задачи</vt:lpstr>
      <vt:lpstr>3. Анализ операций для выбора эффективной структуры хранения…</vt:lpstr>
      <vt:lpstr>3. Анализ операций для выбора эффективной структуры хранения…</vt:lpstr>
      <vt:lpstr>3. Анализ операций для выбора эффективной структуры хранения…</vt:lpstr>
      <vt:lpstr>3. Анализ операций для выбора эффективной структуры хранения…</vt:lpstr>
      <vt:lpstr>3. Анализ операций для выбора эффективной структуры хранения</vt:lpstr>
      <vt:lpstr>4. Обеспечение однородности  структуры  хранения полиномов…</vt:lpstr>
      <vt:lpstr>4. Обеспечение однородности  структуры  хранения полиномов</vt:lpstr>
      <vt:lpstr>5. Проектирование иерархии классов…</vt:lpstr>
      <vt:lpstr>5. Проектирование иерархии классов…</vt:lpstr>
      <vt:lpstr>5. Проектирование иерархии классов…</vt:lpstr>
      <vt:lpstr>5. Проектирование иерархии классов…</vt:lpstr>
      <vt:lpstr>5. Проектирование иерархии классов…</vt:lpstr>
      <vt:lpstr>Слайд 18</vt:lpstr>
      <vt:lpstr>Слайд 19</vt:lpstr>
      <vt:lpstr>Слайд 20</vt:lpstr>
      <vt:lpstr>Слайд 21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программирования - 2</dc:title>
  <dc:subject> Разработка системы для арифметических действий над многочленами от нескольких переменных </dc:subject>
  <dc:creator/>
  <cp:lastModifiedBy/>
  <cp:revision>16</cp:revision>
  <cp:lastPrinted>1900-12-31T20:00:00Z</cp:lastPrinted>
  <dcterms:created xsi:type="dcterms:W3CDTF">1900-12-31T20:00:00Z</dcterms:created>
  <dcterms:modified xsi:type="dcterms:W3CDTF">2016-01-02T16:39:08Z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