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00" r:id="rId1"/>
  </p:sldMasterIdLst>
  <p:notesMasterIdLst>
    <p:notesMasterId r:id="rId34"/>
  </p:notesMasterIdLst>
  <p:sldIdLst>
    <p:sldId id="462" r:id="rId2"/>
    <p:sldId id="468" r:id="rId3"/>
    <p:sldId id="469" r:id="rId4"/>
    <p:sldId id="473" r:id="rId5"/>
    <p:sldId id="474" r:id="rId6"/>
    <p:sldId id="475" r:id="rId7"/>
    <p:sldId id="476" r:id="rId8"/>
    <p:sldId id="477" r:id="rId9"/>
    <p:sldId id="502" r:id="rId10"/>
    <p:sldId id="499" r:id="rId11"/>
    <p:sldId id="500" r:id="rId12"/>
    <p:sldId id="501" r:id="rId13"/>
    <p:sldId id="503" r:id="rId14"/>
    <p:sldId id="504" r:id="rId15"/>
    <p:sldId id="505" r:id="rId16"/>
    <p:sldId id="506" r:id="rId17"/>
    <p:sldId id="507" r:id="rId18"/>
    <p:sldId id="508" r:id="rId19"/>
    <p:sldId id="509" r:id="rId20"/>
    <p:sldId id="510" r:id="rId21"/>
    <p:sldId id="511" r:id="rId22"/>
    <p:sldId id="512" r:id="rId23"/>
    <p:sldId id="513" r:id="rId24"/>
    <p:sldId id="514" r:id="rId25"/>
    <p:sldId id="515" r:id="rId26"/>
    <p:sldId id="516" r:id="rId27"/>
    <p:sldId id="517" r:id="rId28"/>
    <p:sldId id="491" r:id="rId29"/>
    <p:sldId id="492" r:id="rId30"/>
    <p:sldId id="493" r:id="rId31"/>
    <p:sldId id="498" r:id="rId32"/>
    <p:sldId id="496" r:id="rId33"/>
  </p:sldIdLst>
  <p:sldSz cx="9906000" cy="6858000" type="A4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FB9B9"/>
    <a:srgbClr val="FF3300"/>
    <a:srgbClr val="D62A90"/>
    <a:srgbClr val="00FF00"/>
    <a:srgbClr val="99FF33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781" autoAdjust="0"/>
    <p:restoredTop sz="94576" autoAdjust="0"/>
  </p:normalViewPr>
  <p:slideViewPr>
    <p:cSldViewPr>
      <p:cViewPr varScale="1">
        <p:scale>
          <a:sx n="113" d="100"/>
          <a:sy n="113" d="100"/>
        </p:scale>
        <p:origin x="-2100" y="-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1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C680882-5D7D-45A9-B0D8-7C13C25E68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35530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A7B3B1F-CA54-4011-80B1-C873B6AF2239}" type="slidenum">
              <a:rPr lang="ru-RU" smtClean="0">
                <a:solidFill>
                  <a:srgbClr val="000000"/>
                </a:solidFill>
              </a:rPr>
              <a:pPr/>
              <a:t>1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182822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E1D87D-AB5F-4031-B59E-5F1A8052930C}" type="slidenum">
              <a:rPr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9753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2FE1D9-52B3-4C02-8018-B32D72E372F5}" type="slidenum">
              <a:rPr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7691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A809B7-7FA3-4835-99F3-4DC724B416AE}" type="slidenum">
              <a:rPr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8720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55983E-47D5-4EFC-B05A-96FEDCE9BC4B}" type="slidenum">
              <a:rPr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45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960125-B45D-400A-98A3-B8B1A0893768}" type="slidenum">
              <a:rPr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9878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AC973E-88D8-4A11-B924-BA61AB996A8F}" type="slidenum">
              <a:rPr/>
              <a:pPr/>
              <a:t>29</a:t>
            </a:fld>
            <a:endParaRPr lang="ru-RU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057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74FE7-CF99-4916-B10D-F64EAC0EB5CE}" type="slidenum">
              <a:rPr lang="ru-RU" smtClean="0"/>
              <a:pPr/>
              <a:t>32</a:t>
            </a:fld>
            <a:endParaRPr lang="ru-RU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407693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42950" y="2130435"/>
            <a:ext cx="84201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6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9" y="103191"/>
            <a:ext cx="972001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33"/>
          <p:cNvSpPr txBox="1">
            <a:spLocks noChangeArrowheads="1"/>
          </p:cNvSpPr>
          <p:nvPr userDrawn="1"/>
        </p:nvSpPr>
        <p:spPr bwMode="auto">
          <a:xfrm>
            <a:off x="1166786" y="115888"/>
            <a:ext cx="8739214" cy="8125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ct val="20000"/>
              </a:spcAft>
              <a:defRPr/>
            </a:pPr>
            <a:r>
              <a:rPr lang="ru-RU" sz="1800" b="1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Нижегородский государственный университет им. Н.И. Лобачевского </a:t>
            </a:r>
            <a:endParaRPr lang="ru-RU" sz="2000" b="1" i="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 eaLnBrk="1" hangingPunct="1">
              <a:lnSpc>
                <a:spcPct val="120000"/>
              </a:lnSpc>
              <a:spcAft>
                <a:spcPct val="20000"/>
              </a:spcAft>
              <a:defRPr/>
            </a:pPr>
            <a:r>
              <a:rPr lang="ru-RU" sz="1800" b="1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Институт информационных технологий, математики и механики</a:t>
            </a:r>
          </a:p>
        </p:txBody>
      </p:sp>
    </p:spTree>
    <p:extLst>
      <p:ext uri="{BB962C8B-B14F-4D97-AF65-F5344CB8AC3E}">
        <p14:creationId xmlns:p14="http://schemas.microsoft.com/office/powerpoint/2010/main" xmlns="" val="1789485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973402" y="6381750"/>
            <a:ext cx="8736542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132426" y="960438"/>
            <a:ext cx="9439936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>
            <a:off x="132425" y="109538"/>
            <a:ext cx="0" cy="86360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200"/>
            </a:lvl2pPr>
            <a:lvl4pPr>
              <a:defRPr sz="1800"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1" name="Рисунок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2" y="6161092"/>
            <a:ext cx="68421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2257" y="6408738"/>
            <a:ext cx="2051711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Н. Новгород, 2015</a:t>
            </a:r>
            <a:endParaRPr lang="ru-RU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7920" y="6408738"/>
            <a:ext cx="576130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43171" y="6408738"/>
            <a:ext cx="935567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39846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973402" y="6381750"/>
            <a:ext cx="8736542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132426" y="960438"/>
            <a:ext cx="9439936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>
            <a:off x="132425" y="109538"/>
            <a:ext cx="0" cy="86360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1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4A67C-33BD-4A59-9EAE-678C8C03CE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2257" y="6408738"/>
            <a:ext cx="2051711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Н. Новгород, 2015</a:t>
            </a:r>
            <a:endParaRPr lang="ru-RU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7920" y="6408738"/>
            <a:ext cx="576130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Название презентации</a:t>
            </a:r>
            <a:endParaRPr lang="ru-RU" dirty="0"/>
          </a:p>
        </p:txBody>
      </p:sp>
      <p:pic>
        <p:nvPicPr>
          <p:cNvPr id="14" name="Рисунок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2" y="6161092"/>
            <a:ext cx="68421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6003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24731C-66F4-4E24-8C0A-51A1D0A75D0E}" type="slidenum">
              <a:rPr lang="ru-RU"/>
              <a:pPr/>
              <a:t>‹#›</a:t>
            </a:fld>
            <a:r>
              <a:rPr lang="ru-RU"/>
              <a:t>-26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 Гергель В.П.</a:t>
            </a:r>
            <a:endParaRPr lang="ru-RU" sz="1200" b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DA1DAE-09AB-4733-B39D-2C4879AFA293}" type="slidenum">
              <a:rPr lang="ru-RU"/>
              <a:pPr/>
              <a:t>‹#›</a:t>
            </a:fld>
            <a:r>
              <a:rPr lang="ru-RU"/>
              <a:t>-26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 Гергель В.П.</a:t>
            </a:r>
            <a:endParaRPr lang="ru-RU" sz="1200" b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3450" y="207963"/>
            <a:ext cx="9465896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Введение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8092" y="1071546"/>
            <a:ext cx="950125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2256" y="6408738"/>
            <a:ext cx="2051711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Н. Новгород, 2015</a:t>
            </a: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7919" y="6408738"/>
            <a:ext cx="576130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43171" y="6408738"/>
            <a:ext cx="935567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973402" y="6381750"/>
            <a:ext cx="8736542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132426" y="960438"/>
            <a:ext cx="9439936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132425" y="109538"/>
            <a:ext cx="0" cy="86360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pic>
        <p:nvPicPr>
          <p:cNvPr id="11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1" y="6161090"/>
            <a:ext cx="68421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6325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266700" indent="-2667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809625" indent="-2667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076325" indent="-2667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1343025" indent="-2667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tabLst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jpeg"/><Relationship Id="rId4" Type="http://schemas.openxmlformats.org/officeDocument/2006/relationships/oleObject" Target="../embeddings/oleObject7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n.r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gergel@unn.ru" TargetMode="External"/><Relationship Id="rId5" Type="http://schemas.openxmlformats.org/officeDocument/2006/relationships/hyperlink" Target="http://www.software.unn.ru/?dir=17" TargetMode="External"/><Relationship Id="rId4" Type="http://schemas.openxmlformats.org/officeDocument/2006/relationships/hyperlink" Target="http://www.itmm.unn.ru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25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5238" y="87313"/>
            <a:ext cx="2238375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8" y="87313"/>
            <a:ext cx="2286000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67313" y="87313"/>
            <a:ext cx="24003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9988" y="87313"/>
            <a:ext cx="265588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7293" y="1785926"/>
            <a:ext cx="1855787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2600" y="1841629"/>
            <a:ext cx="8553400" cy="7232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b="1" cap="small" dirty="0" smtClean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</a:effectLst>
              </a:rPr>
              <a:t>Нижегородский государственный университет им. Н.И. Лобачевского</a:t>
            </a:r>
            <a:r>
              <a:rPr lang="en-US" b="1" cap="small" dirty="0" smtClean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</a:effectLst>
              </a:rPr>
              <a:t> </a:t>
            </a:r>
            <a:endParaRPr lang="en-US" sz="1600" b="1" cap="small" dirty="0" smtClean="0"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</a:effectLst>
            </a:endParaRPr>
          </a:p>
          <a:p>
            <a:pPr algn="ctr">
              <a:spcBef>
                <a:spcPts val="600"/>
              </a:spcBef>
              <a:defRPr/>
            </a:pPr>
            <a:r>
              <a:rPr lang="ru-RU" b="1" cap="small" dirty="0" smtClean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</a:effectLst>
              </a:rPr>
              <a:t>Институт информационных технологий, математики и механики</a:t>
            </a:r>
            <a:endParaRPr lang="en-US" b="1" cap="small" dirty="0" smtClean="0"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80463" y="3337828"/>
            <a:ext cx="5500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cap="small" dirty="0" smtClean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</a:effectLst>
              </a:rPr>
              <a:t>Методы программирования - 2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76407" y="2905780"/>
            <a:ext cx="20585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</a:effectLst>
              </a:rPr>
              <a:t>Учебный курс</a:t>
            </a:r>
            <a:endParaRPr lang="ru-RU" sz="2400" i="1" dirty="0">
              <a:effectLst>
                <a:glow rad="139700">
                  <a:srgbClr val="000000">
                    <a:satMod val="175000"/>
                    <a:alpha val="40000"/>
                  </a:srgb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8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843171" y="6408738"/>
            <a:ext cx="935567" cy="449262"/>
          </a:xfrm>
          <a:prstGeom prst="rect">
            <a:avLst/>
          </a:prstGeom>
        </p:spPr>
        <p:txBody>
          <a:bodyPr anchor="ctr"/>
          <a:lstStyle/>
          <a:p>
            <a:r>
              <a:rPr lang="ru-RU" sz="1200" dirty="0" smtClean="0">
                <a:latin typeface="+mn-lt"/>
              </a:rPr>
              <a:t>    10 из 32</a:t>
            </a:r>
            <a:endParaRPr lang="ru-RU" sz="1200" dirty="0">
              <a:latin typeface="+mn-lt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00472" y="239322"/>
            <a:ext cx="85430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</a:rPr>
              <a:t>3.4.</a:t>
            </a:r>
            <a:r>
              <a:rPr lang="ru-RU" altLang="ru-RU" sz="2800" dirty="0">
                <a:latin typeface="Arial" panose="020B0604020202020204" pitchFamily="34" charset="0"/>
              </a:rPr>
              <a:t> </a:t>
            </a:r>
            <a:r>
              <a:rPr lang="ru-RU" altLang="ru-RU" sz="2800" b="1" dirty="0">
                <a:latin typeface="Arial" panose="020B0604020202020204" pitchFamily="34" charset="0"/>
              </a:rPr>
              <a:t>Таблицы с вычислимым </a:t>
            </a:r>
            <a:r>
              <a:rPr lang="ru-RU" altLang="ru-RU" sz="2800" b="1" dirty="0" smtClean="0">
                <a:latin typeface="Arial" panose="020B0604020202020204" pitchFamily="34" charset="0"/>
              </a:rPr>
              <a:t>входом…</a:t>
            </a:r>
            <a:endParaRPr lang="ru-RU" altLang="ru-RU" sz="2800" b="1" dirty="0">
              <a:latin typeface="Arial" panose="020B0604020202020204" pitchFamily="34" charset="0"/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200472" y="1052736"/>
            <a:ext cx="7467600" cy="437043"/>
          </a:xfr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Открытое перемешивание - вставка…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200472" y="1413853"/>
            <a:ext cx="9705528" cy="49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762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7165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41935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06705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5242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9814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4386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958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15000"/>
              </a:spcBef>
            </a:pPr>
            <a:r>
              <a:rPr lang="ru-RU" altLang="ru-RU" b="1" u="sng" dirty="0" smtClean="0"/>
              <a:t>Вставка</a:t>
            </a:r>
            <a:r>
              <a:rPr lang="ru-RU" altLang="ru-RU" dirty="0" smtClean="0"/>
              <a:t> </a:t>
            </a:r>
            <a:r>
              <a:rPr lang="en-US" altLang="ru-RU" dirty="0"/>
              <a:t>(</a:t>
            </a:r>
            <a:r>
              <a:rPr lang="ru-RU" altLang="ru-RU" dirty="0"/>
              <a:t>начальный вариант)</a:t>
            </a:r>
          </a:p>
          <a:p>
            <a:pPr lvl="1">
              <a:spcBef>
                <a:spcPct val="15000"/>
              </a:spcBef>
              <a:buFont typeface="Wingdings" panose="05000000000000000000" pitchFamily="2" charset="2"/>
              <a:buAutoNum type="arabicPeriod"/>
            </a:pPr>
            <a:r>
              <a:rPr lang="en-US" altLang="ru-RU" dirty="0" smtClean="0"/>
              <a:t>s</a:t>
            </a:r>
            <a:r>
              <a:rPr lang="ru-RU" altLang="ru-RU" dirty="0" smtClean="0"/>
              <a:t> </a:t>
            </a:r>
            <a:r>
              <a:rPr lang="en-US" altLang="ru-RU" dirty="0" smtClean="0"/>
              <a:t>=</a:t>
            </a:r>
            <a:r>
              <a:rPr lang="ru-RU" altLang="ru-RU" dirty="0" smtClean="0"/>
              <a:t> </a:t>
            </a:r>
            <a:r>
              <a:rPr lang="en-US" altLang="ru-RU" dirty="0" smtClean="0"/>
              <a:t>h(key)  // </a:t>
            </a:r>
            <a:r>
              <a:rPr lang="ru-RU" altLang="ru-RU" dirty="0"/>
              <a:t>применение функции расстановки</a:t>
            </a:r>
            <a:endParaRPr lang="en-US" altLang="ru-RU" dirty="0"/>
          </a:p>
          <a:p>
            <a:pPr lvl="1">
              <a:spcBef>
                <a:spcPct val="15000"/>
              </a:spcBef>
              <a:buFont typeface="Wingdings" panose="05000000000000000000" pitchFamily="2" charset="2"/>
              <a:buAutoNum type="arabicPeriod"/>
            </a:pPr>
            <a:r>
              <a:rPr lang="ru-RU" altLang="ru-RU" dirty="0"/>
              <a:t>ЕСЛИ строка </a:t>
            </a:r>
            <a:r>
              <a:rPr lang="en-US" altLang="ru-RU" dirty="0"/>
              <a:t>s</a:t>
            </a:r>
            <a:r>
              <a:rPr lang="ru-RU" altLang="ru-RU" dirty="0"/>
              <a:t> свободна, </a:t>
            </a:r>
            <a:r>
              <a:rPr lang="ru-RU" altLang="ru-RU" dirty="0" smtClean="0"/>
              <a:t>ТО </a:t>
            </a:r>
            <a:r>
              <a:rPr lang="en-US" altLang="ru-RU" dirty="0" smtClean="0"/>
              <a:t>{ K[s]=key; </a:t>
            </a:r>
            <a:r>
              <a:rPr lang="ru-RU" altLang="ru-RU" dirty="0" smtClean="0"/>
              <a:t>Останов</a:t>
            </a:r>
            <a:r>
              <a:rPr lang="en-US" altLang="ru-RU" dirty="0" smtClean="0"/>
              <a:t> }</a:t>
            </a:r>
            <a:endParaRPr lang="ru-RU" altLang="ru-RU" dirty="0"/>
          </a:p>
          <a:p>
            <a:pPr lvl="1">
              <a:spcBef>
                <a:spcPct val="15000"/>
              </a:spcBef>
              <a:buFont typeface="Wingdings" panose="05000000000000000000" pitchFamily="2" charset="2"/>
              <a:buAutoNum type="arabicPeriod"/>
            </a:pPr>
            <a:r>
              <a:rPr lang="ru-RU" altLang="ru-RU" dirty="0"/>
              <a:t>ЕСЛИ </a:t>
            </a:r>
            <a:r>
              <a:rPr lang="en-US" altLang="ru-RU" dirty="0"/>
              <a:t>K[s]</a:t>
            </a:r>
            <a:r>
              <a:rPr lang="ru-RU" altLang="ru-RU" dirty="0"/>
              <a:t> </a:t>
            </a:r>
            <a:r>
              <a:rPr lang="en-US" altLang="ru-RU" dirty="0"/>
              <a:t>=</a:t>
            </a:r>
            <a:r>
              <a:rPr lang="ru-RU" altLang="ru-RU" dirty="0"/>
              <a:t>= </a:t>
            </a:r>
            <a:r>
              <a:rPr lang="en-US" altLang="ru-RU" dirty="0"/>
              <a:t>key</a:t>
            </a:r>
            <a:r>
              <a:rPr lang="ru-RU" altLang="ru-RU" dirty="0"/>
              <a:t>, ТО  </a:t>
            </a:r>
            <a:r>
              <a:rPr lang="en-US" altLang="ru-RU" dirty="0"/>
              <a:t>{</a:t>
            </a:r>
            <a:r>
              <a:rPr lang="ru-RU" altLang="ru-RU" dirty="0"/>
              <a:t> Дублирование</a:t>
            </a:r>
            <a:r>
              <a:rPr lang="ru-RU" altLang="ru-RU" dirty="0" smtClean="0"/>
              <a:t>; </a:t>
            </a:r>
            <a:r>
              <a:rPr lang="ru-RU" altLang="ru-RU" dirty="0"/>
              <a:t>Останов </a:t>
            </a:r>
            <a:r>
              <a:rPr lang="en-US" altLang="ru-RU" dirty="0"/>
              <a:t>}</a:t>
            </a:r>
            <a:endParaRPr lang="ru-RU" altLang="ru-RU" dirty="0"/>
          </a:p>
          <a:p>
            <a:pPr lvl="1">
              <a:spcBef>
                <a:spcPct val="15000"/>
              </a:spcBef>
              <a:buFont typeface="Wingdings" panose="05000000000000000000" pitchFamily="2" charset="2"/>
              <a:buAutoNum type="arabicPeriod"/>
            </a:pPr>
            <a:r>
              <a:rPr lang="ru-RU" altLang="ru-RU" dirty="0"/>
              <a:t>(</a:t>
            </a:r>
            <a:r>
              <a:rPr lang="ru-RU" altLang="ru-RU" b="1" dirty="0"/>
              <a:t>!</a:t>
            </a:r>
            <a:r>
              <a:rPr lang="ru-RU" altLang="ru-RU" dirty="0"/>
              <a:t>) Коллизия </a:t>
            </a:r>
            <a:r>
              <a:rPr lang="en-US" altLang="ru-RU" dirty="0"/>
              <a:t>{</a:t>
            </a:r>
            <a:r>
              <a:rPr lang="ru-RU" altLang="ru-RU" dirty="0"/>
              <a:t> Изменение </a:t>
            </a:r>
            <a:r>
              <a:rPr lang="en-US" altLang="ru-RU" dirty="0"/>
              <a:t>s </a:t>
            </a:r>
            <a:r>
              <a:rPr lang="ru-RU" altLang="ru-RU" dirty="0"/>
              <a:t>и переход к п. 2 </a:t>
            </a:r>
            <a:r>
              <a:rPr lang="en-US" altLang="ru-RU" dirty="0"/>
              <a:t>}</a:t>
            </a:r>
            <a:endParaRPr lang="ru-RU" altLang="ru-RU" dirty="0"/>
          </a:p>
          <a:p>
            <a:pPr>
              <a:spcBef>
                <a:spcPct val="40000"/>
              </a:spcBef>
              <a:buFont typeface="Wingdings" panose="05000000000000000000" pitchFamily="2" charset="2"/>
              <a:buChar char="6"/>
            </a:pPr>
            <a:r>
              <a:rPr lang="ru-RU" altLang="ru-RU" dirty="0"/>
              <a:t>  Как разрешать ситуации коллизии ?</a:t>
            </a:r>
          </a:p>
          <a:p>
            <a:pPr>
              <a:spcBef>
                <a:spcPct val="40000"/>
              </a:spcBef>
              <a:buFont typeface="Wingdings" panose="05000000000000000000" pitchFamily="2" charset="2"/>
              <a:buChar char="Ä"/>
            </a:pPr>
            <a:r>
              <a:rPr lang="ru-RU" altLang="ru-RU" dirty="0"/>
              <a:t> Возможное решение – использование строк </a:t>
            </a:r>
            <a:r>
              <a:rPr lang="en-US" altLang="ru-RU" dirty="0" smtClean="0"/>
              <a:t>s+1</a:t>
            </a:r>
            <a:r>
              <a:rPr lang="en-US" altLang="ru-RU" dirty="0"/>
              <a:t>, s+2,…</a:t>
            </a:r>
            <a:r>
              <a:rPr lang="ru-RU" altLang="ru-RU" dirty="0"/>
              <a:t> </a:t>
            </a:r>
            <a:r>
              <a:rPr lang="en-US" altLang="ru-RU" dirty="0"/>
              <a:t>(</a:t>
            </a:r>
            <a:r>
              <a:rPr lang="ru-RU" altLang="ru-RU" dirty="0" smtClean="0"/>
              <a:t>такой способ </a:t>
            </a:r>
            <a:r>
              <a:rPr lang="ru-RU" altLang="ru-RU" dirty="0"/>
              <a:t>может провести </a:t>
            </a:r>
            <a:r>
              <a:rPr lang="ru-RU" altLang="ru-RU" dirty="0" smtClean="0"/>
              <a:t>к появлению </a:t>
            </a:r>
            <a:r>
              <a:rPr lang="ru-RU" altLang="ru-RU" i="1" dirty="0"/>
              <a:t>сгущений</a:t>
            </a:r>
            <a:r>
              <a:rPr lang="ru-RU" altLang="ru-RU" dirty="0"/>
              <a:t> в структуре хранения таблицы)</a:t>
            </a:r>
          </a:p>
          <a:p>
            <a:pPr>
              <a:spcBef>
                <a:spcPct val="40000"/>
              </a:spcBef>
              <a:buFont typeface="Wingdings" panose="05000000000000000000" pitchFamily="2" charset="2"/>
              <a:buChar char="Ä"/>
            </a:pPr>
            <a:r>
              <a:rPr lang="ru-RU" altLang="ru-RU" dirty="0"/>
              <a:t> Уменьшение эффекта сгущений может быть достигнуто при применении способа </a:t>
            </a:r>
            <a:r>
              <a:rPr lang="ru-RU" altLang="ru-RU" i="1" dirty="0"/>
              <a:t>открытого</a:t>
            </a:r>
            <a:r>
              <a:rPr lang="ru-RU" altLang="ru-RU" dirty="0"/>
              <a:t> или </a:t>
            </a:r>
            <a:r>
              <a:rPr lang="ru-RU" altLang="ru-RU" i="1" dirty="0"/>
              <a:t>линейного перемешивания</a:t>
            </a:r>
          </a:p>
          <a:p>
            <a:pPr algn="ctr">
              <a:spcBef>
                <a:spcPct val="40000"/>
              </a:spcBef>
            </a:pPr>
            <a:r>
              <a:rPr lang="en-US" altLang="ru-RU" dirty="0"/>
              <a:t>s'</a:t>
            </a:r>
            <a:r>
              <a:rPr lang="ru-RU" altLang="ru-RU" dirty="0"/>
              <a:t> = </a:t>
            </a:r>
            <a:r>
              <a:rPr lang="en-US" altLang="ru-RU" dirty="0"/>
              <a:t>(</a:t>
            </a:r>
            <a:r>
              <a:rPr lang="en-US" altLang="ru-RU" dirty="0" err="1"/>
              <a:t>s+p</a:t>
            </a:r>
            <a:r>
              <a:rPr lang="en-US" altLang="ru-RU" dirty="0"/>
              <a:t>) mod M  (1</a:t>
            </a:r>
            <a:r>
              <a:rPr lang="en-US" altLang="ru-RU" dirty="0">
                <a:sym typeface="Symbol" panose="05050102010706020507" pitchFamily="18" charset="2"/>
              </a:rPr>
              <a:t></a:t>
            </a:r>
            <a:r>
              <a:rPr lang="en-US" altLang="ru-RU" dirty="0"/>
              <a:t>p&lt;M</a:t>
            </a:r>
            <a:r>
              <a:rPr lang="ru-RU" altLang="ru-RU" dirty="0"/>
              <a:t>)</a:t>
            </a:r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5000"/>
              </a:lnSpc>
              <a:buFontTx/>
              <a:buNone/>
            </a:pPr>
            <a:r>
              <a:rPr lang="ru-RU" altLang="ru-RU" sz="1200" b="1" dirty="0">
                <a:latin typeface="+mj-lt"/>
              </a:rPr>
              <a:t>Таблицы с вычислимым входом</a:t>
            </a:r>
          </a:p>
        </p:txBody>
      </p:sp>
    </p:spTree>
    <p:extLst>
      <p:ext uri="{BB962C8B-B14F-4D97-AF65-F5344CB8AC3E}">
        <p14:creationId xmlns:p14="http://schemas.microsoft.com/office/powerpoint/2010/main" xmlns="" val="77362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1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843171" y="6408738"/>
            <a:ext cx="935567" cy="449262"/>
          </a:xfrm>
          <a:prstGeom prst="rect">
            <a:avLst/>
          </a:prstGeom>
        </p:spPr>
        <p:txBody>
          <a:bodyPr anchor="ctr"/>
          <a:lstStyle/>
          <a:p>
            <a:r>
              <a:rPr lang="ru-RU" sz="1200" dirty="0" smtClean="0">
                <a:latin typeface="+mn-lt"/>
              </a:rPr>
              <a:t>    11 из 32</a:t>
            </a:r>
            <a:endParaRPr lang="ru-RU" sz="1200" dirty="0">
              <a:latin typeface="+mn-lt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77914" y="239299"/>
            <a:ext cx="85430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</a:rPr>
              <a:t>3.4.</a:t>
            </a:r>
            <a:r>
              <a:rPr lang="ru-RU" altLang="ru-RU" sz="2800" dirty="0">
                <a:latin typeface="Arial" panose="020B0604020202020204" pitchFamily="34" charset="0"/>
              </a:rPr>
              <a:t> </a:t>
            </a:r>
            <a:r>
              <a:rPr lang="ru-RU" altLang="ru-RU" sz="2800" b="1" dirty="0">
                <a:latin typeface="Arial" panose="020B0604020202020204" pitchFamily="34" charset="0"/>
              </a:rPr>
              <a:t>Таблицы с вычислимым </a:t>
            </a:r>
            <a:r>
              <a:rPr lang="ru-RU" altLang="ru-RU" sz="2800" b="1" dirty="0" smtClean="0">
                <a:latin typeface="Arial" panose="020B0604020202020204" pitchFamily="34" charset="0"/>
              </a:rPr>
              <a:t>входом…</a:t>
            </a:r>
            <a:endParaRPr lang="ru-RU" altLang="ru-RU" sz="2800" b="1" dirty="0">
              <a:latin typeface="Arial" panose="020B0604020202020204" pitchFamily="34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98908" y="1600500"/>
            <a:ext cx="7130355" cy="872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762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7165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41935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06705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5242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9814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4386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958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ru-RU" altLang="ru-RU" sz="2600" dirty="0"/>
              <a:t>   Рассмотрим выполнение процедуры вставки</a:t>
            </a:r>
            <a:endParaRPr lang="en-US" altLang="ru-RU" sz="2600" dirty="0"/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ru-RU" altLang="ru-RU" sz="2600" dirty="0"/>
              <a:t>   Пусть </a:t>
            </a:r>
            <a:r>
              <a:rPr lang="en-US" altLang="ru-RU" sz="2600" dirty="0"/>
              <a:t>N=6, s=3, p=2</a:t>
            </a:r>
            <a:r>
              <a:rPr lang="ru-RU" altLang="ru-RU" sz="2600" dirty="0"/>
              <a:t> </a:t>
            </a:r>
          </a:p>
        </p:txBody>
      </p:sp>
      <p:graphicFrame>
        <p:nvGraphicFramePr>
          <p:cNvPr id="1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22318936"/>
              </p:ext>
            </p:extLst>
          </p:nvPr>
        </p:nvGraphicFramePr>
        <p:xfrm>
          <a:off x="7803704" y="1683927"/>
          <a:ext cx="1879600" cy="2819400"/>
        </p:xfrm>
        <a:graphic>
          <a:graphicData uri="http://schemas.openxmlformats.org/presentationml/2006/ole">
            <p:oleObj spid="_x0000_s60435" name="Рисунок" r:id="rId3" imgW="914400" imgH="1371600" progId="Word.Picture.8">
              <p:embed/>
            </p:oleObj>
          </a:graphicData>
        </a:graphic>
      </p:graphicFrame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198908" y="2811272"/>
            <a:ext cx="7634412" cy="1232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762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7165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41935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06705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5242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9814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4386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958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15000"/>
              </a:spcBef>
              <a:buFont typeface="Wingdings" panose="05000000000000000000" pitchFamily="2" charset="2"/>
              <a:buChar char="6"/>
            </a:pPr>
            <a:r>
              <a:rPr lang="ru-RU" altLang="ru-RU" dirty="0"/>
              <a:t> </a:t>
            </a:r>
            <a:r>
              <a:rPr lang="ru-RU" altLang="ru-RU" sz="2600" dirty="0"/>
              <a:t>Как обеспечить нахождение </a:t>
            </a:r>
            <a:r>
              <a:rPr lang="ru-RU" altLang="ru-RU" sz="2600" dirty="0" smtClean="0"/>
              <a:t>свободных </a:t>
            </a:r>
            <a:r>
              <a:rPr lang="ru-RU" altLang="ru-RU" sz="2600" dirty="0"/>
              <a:t>строк ?</a:t>
            </a:r>
          </a:p>
          <a:p>
            <a:pPr>
              <a:lnSpc>
                <a:spcPct val="90000"/>
              </a:lnSpc>
              <a:spcBef>
                <a:spcPct val="15000"/>
              </a:spcBef>
              <a:buFont typeface="Wingdings" panose="05000000000000000000" pitchFamily="2" charset="2"/>
              <a:buChar char="Ä"/>
            </a:pPr>
            <a:r>
              <a:rPr lang="ru-RU" altLang="ru-RU" sz="2600" dirty="0"/>
              <a:t> Возможное решение состоит в выборе взаимно-простых значений для </a:t>
            </a:r>
            <a:r>
              <a:rPr lang="en-US" altLang="ru-RU" sz="2600" dirty="0"/>
              <a:t>M </a:t>
            </a:r>
            <a:r>
              <a:rPr lang="ru-RU" altLang="ru-RU" sz="2600" dirty="0"/>
              <a:t>и </a:t>
            </a:r>
            <a:r>
              <a:rPr lang="en-US" altLang="ru-RU" sz="2600" dirty="0"/>
              <a:t>p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277914" y="4430265"/>
            <a:ext cx="7543800" cy="1592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762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7165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41935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06705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5242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9814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4386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958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15000"/>
              </a:spcBef>
              <a:buFont typeface="Wingdings" panose="05000000000000000000" pitchFamily="2" charset="2"/>
              <a:buChar char="þ"/>
            </a:pPr>
            <a:r>
              <a:rPr lang="ru-RU" altLang="ru-RU" dirty="0"/>
              <a:t>   </a:t>
            </a:r>
            <a:r>
              <a:rPr lang="ru-RU" altLang="ru-RU" sz="2600" dirty="0"/>
              <a:t>В более общем виде правило разрешения коллизии может быть представлено как  функция вторичного перемешивания</a:t>
            </a:r>
          </a:p>
          <a:p>
            <a:pPr algn="ctr">
              <a:lnSpc>
                <a:spcPct val="90000"/>
              </a:lnSpc>
              <a:spcBef>
                <a:spcPct val="15000"/>
              </a:spcBef>
            </a:pPr>
            <a:r>
              <a:rPr lang="en-US" altLang="ru-RU" sz="2600" dirty="0"/>
              <a:t>s'=h'(s)</a:t>
            </a:r>
            <a:endParaRPr lang="ru-RU" altLang="ru-RU" sz="2600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00472" y="1119749"/>
            <a:ext cx="7467600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4</a:t>
            </a: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. Открытое перемешивание - вставка…</a:t>
            </a:r>
            <a:endParaRPr kumimoji="0" lang="ru-RU" altLang="ru-RU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5000"/>
              </a:lnSpc>
              <a:buFontTx/>
              <a:buNone/>
            </a:pPr>
            <a:r>
              <a:rPr lang="ru-RU" altLang="ru-RU" sz="1200" b="1" dirty="0">
                <a:latin typeface="+mj-lt"/>
              </a:rPr>
              <a:t>Таблицы с вычислимым входом</a:t>
            </a:r>
          </a:p>
        </p:txBody>
      </p:sp>
    </p:spTree>
    <p:extLst>
      <p:ext uri="{BB962C8B-B14F-4D97-AF65-F5344CB8AC3E}">
        <p14:creationId xmlns:p14="http://schemas.microsoft.com/office/powerpoint/2010/main" xmlns="" val="134684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utoUpdateAnimBg="0"/>
      <p:bldP spid="2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6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843171" y="6408738"/>
            <a:ext cx="935567" cy="449262"/>
          </a:xfrm>
          <a:prstGeom prst="rect">
            <a:avLst/>
          </a:prstGeom>
        </p:spPr>
        <p:txBody>
          <a:bodyPr anchor="ctr"/>
          <a:lstStyle/>
          <a:p>
            <a:r>
              <a:rPr lang="ru-RU" sz="1200" dirty="0" smtClean="0">
                <a:latin typeface="+mn-lt"/>
              </a:rPr>
              <a:t>    12 из 32</a:t>
            </a:r>
            <a:endParaRPr lang="ru-RU" sz="1200" dirty="0">
              <a:latin typeface="+mn-lt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00472" y="239322"/>
            <a:ext cx="85430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</a:rPr>
              <a:t>3.4.</a:t>
            </a:r>
            <a:r>
              <a:rPr lang="ru-RU" altLang="ru-RU" sz="2800" dirty="0">
                <a:latin typeface="Arial" panose="020B0604020202020204" pitchFamily="34" charset="0"/>
              </a:rPr>
              <a:t> </a:t>
            </a:r>
            <a:r>
              <a:rPr lang="ru-RU" altLang="ru-RU" sz="2800" b="1" dirty="0">
                <a:latin typeface="Arial" panose="020B0604020202020204" pitchFamily="34" charset="0"/>
              </a:rPr>
              <a:t>Таблицы с вычислимым </a:t>
            </a:r>
            <a:r>
              <a:rPr lang="ru-RU" altLang="ru-RU" sz="2800" b="1" dirty="0" smtClean="0">
                <a:latin typeface="Arial" panose="020B0604020202020204" pitchFamily="34" charset="0"/>
              </a:rPr>
              <a:t>входом…</a:t>
            </a:r>
            <a:endParaRPr lang="ru-RU" altLang="ru-RU" sz="2800" b="1" dirty="0">
              <a:latin typeface="Arial" panose="020B0604020202020204" pitchFamily="34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200472" y="1522842"/>
            <a:ext cx="9578266" cy="4690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90500" indent="-1905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1905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7165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41935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06705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5242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9814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4386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958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15000"/>
              </a:spcBef>
            </a:pPr>
            <a:r>
              <a:rPr lang="ru-RU" altLang="ru-RU" b="1" u="sng" dirty="0"/>
              <a:t>Теорема 3.2.</a:t>
            </a:r>
            <a:r>
              <a:rPr lang="ru-RU" altLang="ru-RU" dirty="0"/>
              <a:t> Алгоритм открытого перемешивания при взаимно-простых </a:t>
            </a:r>
            <a:r>
              <a:rPr lang="en-US" altLang="ru-RU" dirty="0"/>
              <a:t>M</a:t>
            </a:r>
            <a:r>
              <a:rPr lang="ru-RU" altLang="ru-RU" dirty="0"/>
              <a:t> и </a:t>
            </a:r>
            <a:r>
              <a:rPr lang="en-US" altLang="ru-RU" dirty="0"/>
              <a:t>p </a:t>
            </a:r>
            <a:r>
              <a:rPr lang="ru-RU" altLang="ru-RU" dirty="0"/>
              <a:t>гарантирует нахождение свободных строк структуры хранения таблицы</a:t>
            </a:r>
          </a:p>
          <a:p>
            <a:pPr>
              <a:lnSpc>
                <a:spcPct val="100000"/>
              </a:lnSpc>
              <a:spcBef>
                <a:spcPct val="15000"/>
              </a:spcBef>
            </a:pPr>
            <a:r>
              <a:rPr lang="ru-RU" altLang="ru-RU" b="1" u="sng" dirty="0"/>
              <a:t>Доказательство.</a:t>
            </a:r>
            <a:r>
              <a:rPr lang="ru-RU" altLang="ru-RU" dirty="0"/>
              <a:t> Рассмотри множество </a:t>
            </a:r>
            <a:r>
              <a:rPr lang="en-US" altLang="ru-RU" dirty="0"/>
              <a:t>G={0,1,…,M-1} c </a:t>
            </a:r>
            <a:r>
              <a:rPr lang="ru-RU" altLang="ru-RU" dirty="0"/>
              <a:t>операцией </a:t>
            </a:r>
            <a:r>
              <a:rPr lang="en-US" altLang="ru-RU" dirty="0" err="1"/>
              <a:t>a</a:t>
            </a:r>
            <a:r>
              <a:rPr lang="en-US" altLang="ru-RU" dirty="0" err="1">
                <a:sym typeface="Symbol" panose="05050102010706020507" pitchFamily="18" charset="2"/>
              </a:rPr>
              <a:t>b</a:t>
            </a:r>
            <a:r>
              <a:rPr lang="en-US" altLang="ru-RU" dirty="0">
                <a:sym typeface="Symbol" panose="05050102010706020507" pitchFamily="18" charset="2"/>
              </a:rPr>
              <a:t>=(</a:t>
            </a:r>
            <a:r>
              <a:rPr lang="en-US" altLang="ru-RU" dirty="0" err="1">
                <a:sym typeface="Symbol" panose="05050102010706020507" pitchFamily="18" charset="2"/>
              </a:rPr>
              <a:t>a+b</a:t>
            </a:r>
            <a:r>
              <a:rPr lang="en-US" altLang="ru-RU" dirty="0">
                <a:sym typeface="Symbol" panose="05050102010706020507" pitchFamily="18" charset="2"/>
              </a:rPr>
              <a:t>)mod M</a:t>
            </a:r>
            <a:r>
              <a:rPr lang="ru-RU" altLang="ru-RU" dirty="0">
                <a:sym typeface="Symbol" panose="05050102010706020507" pitchFamily="18" charset="2"/>
              </a:rPr>
              <a:t>.</a:t>
            </a:r>
            <a:br>
              <a:rPr lang="ru-RU" altLang="ru-RU" dirty="0">
                <a:sym typeface="Symbol" panose="05050102010706020507" pitchFamily="18" charset="2"/>
              </a:rPr>
            </a:br>
            <a:r>
              <a:rPr lang="ru-RU" altLang="ru-RU" b="1" dirty="0">
                <a:sym typeface="Symbol" panose="05050102010706020507" pitchFamily="18" charset="2"/>
              </a:rPr>
              <a:t>Свойства операции</a:t>
            </a:r>
            <a:r>
              <a:rPr lang="ru-RU" altLang="ru-RU" dirty="0">
                <a:sym typeface="Symbol" panose="05050102010706020507" pitchFamily="18" charset="2"/>
              </a:rPr>
              <a:t>:</a:t>
            </a:r>
          </a:p>
          <a:p>
            <a:pPr lvl="1">
              <a:lnSpc>
                <a:spcPct val="90000"/>
              </a:lnSpc>
              <a:buFont typeface="Symbol" panose="05050102010706020507" pitchFamily="18" charset="2"/>
              <a:buChar char="-"/>
            </a:pPr>
            <a:r>
              <a:rPr lang="ru-RU" altLang="ru-RU" dirty="0" smtClean="0"/>
              <a:t> </a:t>
            </a:r>
            <a:r>
              <a:rPr lang="en-US" altLang="ru-RU" dirty="0" smtClean="0"/>
              <a:t>G </a:t>
            </a:r>
            <a:r>
              <a:rPr lang="ru-RU" altLang="ru-RU" dirty="0"/>
              <a:t>замкнута относительно </a:t>
            </a:r>
            <a:r>
              <a:rPr lang="en-US" altLang="ru-RU" dirty="0">
                <a:sym typeface="Symbol" panose="05050102010706020507" pitchFamily="18" charset="2"/>
              </a:rPr>
              <a:t></a:t>
            </a:r>
            <a:endParaRPr lang="ru-RU" altLang="ru-RU" dirty="0"/>
          </a:p>
          <a:p>
            <a:pPr lvl="1">
              <a:lnSpc>
                <a:spcPct val="90000"/>
              </a:lnSpc>
              <a:buFont typeface="Symbol" panose="05050102010706020507" pitchFamily="18" charset="2"/>
              <a:buChar char="-"/>
            </a:pPr>
            <a:r>
              <a:rPr lang="ru-RU" altLang="ru-RU" dirty="0"/>
              <a:t> операция ассоциативна и коммутативна</a:t>
            </a:r>
          </a:p>
          <a:p>
            <a:pPr lvl="1">
              <a:lnSpc>
                <a:spcPct val="90000"/>
              </a:lnSpc>
              <a:buFont typeface="Symbol" panose="05050102010706020507" pitchFamily="18" charset="2"/>
              <a:buChar char="-"/>
            </a:pPr>
            <a:r>
              <a:rPr lang="ru-RU" altLang="ru-RU" dirty="0"/>
              <a:t> </a:t>
            </a:r>
            <a:r>
              <a:rPr lang="ru-RU" altLang="ru-RU" dirty="0">
                <a:sym typeface="Symbol" panose="05050102010706020507" pitchFamily="18" charset="2"/>
              </a:rPr>
              <a:t> нулевой и обратные элементы</a:t>
            </a:r>
          </a:p>
          <a:p>
            <a:pPr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ru-RU" altLang="ru-RU" dirty="0"/>
              <a:t>    </a:t>
            </a:r>
            <a:r>
              <a:rPr lang="ru-RU" altLang="ru-RU" dirty="0">
                <a:sym typeface="Symbol" panose="05050102010706020507" pitchFamily="18" charset="2"/>
              </a:rPr>
              <a:t> Множество </a:t>
            </a:r>
            <a:r>
              <a:rPr lang="en-US" altLang="ru-RU" dirty="0">
                <a:sym typeface="Symbol" panose="05050102010706020507" pitchFamily="18" charset="2"/>
              </a:rPr>
              <a:t>G </a:t>
            </a:r>
            <a:r>
              <a:rPr lang="ru-RU" altLang="ru-RU" dirty="0">
                <a:sym typeface="Symbol" panose="05050102010706020507" pitchFamily="18" charset="2"/>
              </a:rPr>
              <a:t>с операцией </a:t>
            </a:r>
            <a:r>
              <a:rPr lang="en-US" altLang="ru-RU" dirty="0">
                <a:sym typeface="Symbol" panose="05050102010706020507" pitchFamily="18" charset="2"/>
              </a:rPr>
              <a:t></a:t>
            </a:r>
            <a:r>
              <a:rPr lang="ru-RU" altLang="ru-RU" dirty="0">
                <a:sym typeface="Symbol" panose="05050102010706020507" pitchFamily="18" charset="2"/>
              </a:rPr>
              <a:t> является группой</a:t>
            </a:r>
          </a:p>
          <a:p>
            <a:pPr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ru-RU" altLang="ru-RU" dirty="0">
                <a:sym typeface="Symbol" panose="05050102010706020507" pitchFamily="18" charset="2"/>
              </a:rPr>
              <a:t>   Выделим подмножество </a:t>
            </a:r>
            <a:r>
              <a:rPr lang="en-US" altLang="ru-RU" dirty="0"/>
              <a:t>G'={0, a, a </a:t>
            </a:r>
            <a:r>
              <a:rPr lang="en-US" altLang="ru-RU" dirty="0">
                <a:sym typeface="Symbol" panose="05050102010706020507" pitchFamily="18" charset="2"/>
              </a:rPr>
              <a:t></a:t>
            </a:r>
            <a:r>
              <a:rPr lang="en-US" altLang="ru-RU" dirty="0"/>
              <a:t> a,…}</a:t>
            </a:r>
            <a:r>
              <a:rPr lang="ru-RU" altLang="ru-RU" dirty="0"/>
              <a:t>. </a:t>
            </a:r>
            <a:r>
              <a:rPr lang="ru-RU" altLang="ru-RU" dirty="0">
                <a:sym typeface="Symbol" panose="05050102010706020507" pitchFamily="18" charset="2"/>
              </a:rPr>
              <a:t>Такое множество</a:t>
            </a:r>
            <a:r>
              <a:rPr lang="ru-RU" altLang="ru-RU" dirty="0"/>
              <a:t> </a:t>
            </a:r>
            <a:r>
              <a:rPr lang="en-US" altLang="ru-RU" dirty="0">
                <a:sym typeface="Symbol" panose="05050102010706020507" pitchFamily="18" charset="2"/>
              </a:rPr>
              <a:t>G' </a:t>
            </a:r>
            <a:r>
              <a:rPr lang="ru-RU" altLang="ru-RU" dirty="0">
                <a:sym typeface="Symbol" panose="05050102010706020507" pitchFamily="18" charset="2"/>
              </a:rPr>
              <a:t>с операцией </a:t>
            </a:r>
            <a:r>
              <a:rPr lang="en-US" altLang="ru-RU" dirty="0">
                <a:sym typeface="Symbol" panose="05050102010706020507" pitchFamily="18" charset="2"/>
              </a:rPr>
              <a:t></a:t>
            </a:r>
            <a:r>
              <a:rPr lang="ru-RU" altLang="ru-RU" dirty="0">
                <a:sym typeface="Symbol" panose="05050102010706020507" pitchFamily="18" charset="2"/>
              </a:rPr>
              <a:t> тоже является группой (группы такого вида называются </a:t>
            </a:r>
            <a:r>
              <a:rPr lang="ru-RU" altLang="ru-RU" i="1" dirty="0">
                <a:sym typeface="Symbol" panose="05050102010706020507" pitchFamily="18" charset="2"/>
              </a:rPr>
              <a:t>циклическими</a:t>
            </a:r>
            <a:r>
              <a:rPr lang="ru-RU" altLang="ru-RU" dirty="0">
                <a:sym typeface="Symbol" panose="05050102010706020507" pitchFamily="18" charset="2"/>
              </a:rPr>
              <a:t>)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00472" y="1119749"/>
            <a:ext cx="7467600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4</a:t>
            </a: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. Открытое перемешивание - вставка…</a:t>
            </a:r>
            <a:endParaRPr kumimoji="0" lang="ru-RU" altLang="ru-RU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5000"/>
              </a:lnSpc>
              <a:buFontTx/>
              <a:buNone/>
            </a:pPr>
            <a:r>
              <a:rPr lang="ru-RU" altLang="ru-RU" sz="1200" b="1" dirty="0">
                <a:latin typeface="+mj-lt"/>
              </a:rPr>
              <a:t>Таблицы с вычислимым входом</a:t>
            </a:r>
          </a:p>
        </p:txBody>
      </p:sp>
    </p:spTree>
    <p:extLst>
      <p:ext uri="{BB962C8B-B14F-4D97-AF65-F5344CB8AC3E}">
        <p14:creationId xmlns:p14="http://schemas.microsoft.com/office/powerpoint/2010/main" xmlns="" val="189215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 anchor="ctr"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13</a:t>
            </a:fld>
            <a:r>
              <a:rPr lang="ru-RU" dirty="0"/>
              <a:t> </a:t>
            </a:r>
            <a:r>
              <a:rPr lang="ru-RU" dirty="0" smtClean="0"/>
              <a:t>из 32</a:t>
            </a:r>
            <a:endParaRPr lang="ru-RU" dirty="0"/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00472" y="239322"/>
            <a:ext cx="85430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</a:rPr>
              <a:t>3.4.</a:t>
            </a:r>
            <a:r>
              <a:rPr lang="ru-RU" altLang="ru-RU" sz="2800" dirty="0">
                <a:latin typeface="Arial" panose="020B0604020202020204" pitchFamily="34" charset="0"/>
              </a:rPr>
              <a:t> </a:t>
            </a:r>
            <a:r>
              <a:rPr lang="ru-RU" altLang="ru-RU" sz="2800" b="1" dirty="0">
                <a:latin typeface="Arial" panose="020B0604020202020204" pitchFamily="34" charset="0"/>
              </a:rPr>
              <a:t>Таблицы с вычислимым </a:t>
            </a:r>
            <a:r>
              <a:rPr lang="ru-RU" altLang="ru-RU" sz="2800" b="1" dirty="0" smtClean="0">
                <a:latin typeface="Arial" panose="020B0604020202020204" pitchFamily="34" charset="0"/>
              </a:rPr>
              <a:t>входом…</a:t>
            </a:r>
            <a:endParaRPr lang="ru-RU" altLang="ru-RU" sz="2800" b="1" dirty="0">
              <a:latin typeface="Arial" panose="020B0604020202020204" pitchFamily="34" charset="0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200472" y="1676400"/>
            <a:ext cx="9578266" cy="3413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1905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66750" indent="-1905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7165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41935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06705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5242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9814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4386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958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15000"/>
              </a:spcBef>
            </a:pPr>
            <a:r>
              <a:rPr lang="ru-RU" altLang="ru-RU" sz="2600" dirty="0">
                <a:sym typeface="Symbol" panose="05050102010706020507" pitchFamily="18" charset="2"/>
              </a:rPr>
              <a:t>Обозначим </a:t>
            </a:r>
            <a:r>
              <a:rPr lang="en-US" altLang="ru-RU" sz="2600" dirty="0"/>
              <a:t>a</a:t>
            </a:r>
            <a:r>
              <a:rPr lang="ru-RU" altLang="ru-RU" sz="2600" dirty="0">
                <a:sym typeface="Symbol" panose="05050102010706020507" pitchFamily="18" charset="2"/>
              </a:rPr>
              <a:t> </a:t>
            </a:r>
            <a:r>
              <a:rPr lang="en-US" altLang="ru-RU" sz="2600" dirty="0">
                <a:sym typeface="Symbol" panose="05050102010706020507" pitchFamily="18" charset="2"/>
              </a:rPr>
              <a:t></a:t>
            </a:r>
            <a:r>
              <a:rPr lang="ru-RU" altLang="ru-RU" sz="2600" dirty="0">
                <a:sym typeface="Symbol" panose="05050102010706020507" pitchFamily="18" charset="2"/>
              </a:rPr>
              <a:t> </a:t>
            </a:r>
            <a:r>
              <a:rPr lang="en-US" altLang="ru-RU" sz="2600" dirty="0"/>
              <a:t>a</a:t>
            </a:r>
            <a:r>
              <a:rPr lang="ru-RU" altLang="ru-RU" sz="2600" dirty="0">
                <a:sym typeface="Symbol" panose="05050102010706020507" pitchFamily="18" charset="2"/>
              </a:rPr>
              <a:t> </a:t>
            </a:r>
            <a:r>
              <a:rPr lang="en-US" altLang="ru-RU" sz="2600" dirty="0">
                <a:sym typeface="Symbol" panose="05050102010706020507" pitchFamily="18" charset="2"/>
              </a:rPr>
              <a:t></a:t>
            </a:r>
            <a:r>
              <a:rPr lang="en-US" altLang="ru-RU" sz="2600" dirty="0"/>
              <a:t>…</a:t>
            </a:r>
            <a:r>
              <a:rPr lang="en-US" altLang="ru-RU" sz="2600" dirty="0">
                <a:sym typeface="Symbol" panose="05050102010706020507" pitchFamily="18" charset="2"/>
              </a:rPr>
              <a:t></a:t>
            </a:r>
            <a:r>
              <a:rPr lang="ru-RU" altLang="ru-RU" sz="2600" dirty="0">
                <a:sym typeface="Symbol" panose="05050102010706020507" pitchFamily="18" charset="2"/>
              </a:rPr>
              <a:t> </a:t>
            </a:r>
            <a:r>
              <a:rPr lang="en-US" altLang="ru-RU" sz="2600" dirty="0"/>
              <a:t>a</a:t>
            </a:r>
            <a:r>
              <a:rPr lang="ru-RU" altLang="ru-RU" sz="2600" dirty="0">
                <a:sym typeface="Symbol" panose="05050102010706020507" pitchFamily="18" charset="2"/>
              </a:rPr>
              <a:t> через </a:t>
            </a:r>
            <a:r>
              <a:rPr lang="en-US" altLang="ru-RU" sz="2600" dirty="0" err="1">
                <a:sym typeface="Symbol" panose="05050102010706020507" pitchFamily="18" charset="2"/>
              </a:rPr>
              <a:t>n</a:t>
            </a:r>
            <a:r>
              <a:rPr lang="en-US" altLang="ru-RU" sz="2600" dirty="0" err="1"/>
              <a:t>a</a:t>
            </a:r>
            <a:r>
              <a:rPr lang="en-US" altLang="ru-RU" sz="2600" dirty="0"/>
              <a:t> </a:t>
            </a:r>
            <a:r>
              <a:rPr lang="ru-RU" altLang="ru-RU" sz="2600" dirty="0">
                <a:sym typeface="Symbol" panose="05050102010706020507" pitchFamily="18" charset="2"/>
              </a:rPr>
              <a:t>(</a:t>
            </a:r>
            <a:r>
              <a:rPr lang="en-US" altLang="ru-RU" sz="2600" dirty="0"/>
              <a:t>a</a:t>
            </a:r>
            <a:r>
              <a:rPr lang="ru-RU" altLang="ru-RU" sz="2600" dirty="0">
                <a:sym typeface="Symbol" panose="05050102010706020507" pitchFamily="18" charset="2"/>
              </a:rPr>
              <a:t> - число повторений)</a:t>
            </a:r>
          </a:p>
          <a:p>
            <a:pPr>
              <a:lnSpc>
                <a:spcPct val="100000"/>
              </a:lnSpc>
              <a:spcBef>
                <a:spcPct val="15000"/>
              </a:spcBef>
            </a:pPr>
            <a:r>
              <a:rPr lang="ru-RU" altLang="ru-RU" sz="2600" dirty="0">
                <a:sym typeface="Symbol" panose="05050102010706020507" pitchFamily="18" charset="2"/>
              </a:rPr>
              <a:t>Если </a:t>
            </a:r>
            <a:r>
              <a:rPr lang="en-US" altLang="ru-RU" sz="2600" dirty="0"/>
              <a:t>n&gt;0</a:t>
            </a:r>
            <a:r>
              <a:rPr lang="ru-RU" altLang="ru-RU" sz="2600" dirty="0">
                <a:sym typeface="Symbol" panose="05050102010706020507" pitchFamily="18" charset="2"/>
              </a:rPr>
              <a:t>, то минимальное значение</a:t>
            </a:r>
            <a:r>
              <a:rPr lang="en-US" altLang="ru-RU" sz="2600" dirty="0">
                <a:sym typeface="Symbol" panose="05050102010706020507" pitchFamily="18" charset="2"/>
              </a:rPr>
              <a:t> </a:t>
            </a:r>
            <a:r>
              <a:rPr lang="en-US" altLang="ru-RU" sz="2600" dirty="0"/>
              <a:t>n</a:t>
            </a:r>
            <a:r>
              <a:rPr lang="ru-RU" altLang="ru-RU" sz="2600" dirty="0">
                <a:sym typeface="Symbol" panose="05050102010706020507" pitchFamily="18" charset="2"/>
              </a:rPr>
              <a:t>, при котором </a:t>
            </a:r>
            <a:r>
              <a:rPr lang="en-US" altLang="ru-RU" sz="2600" dirty="0" err="1">
                <a:sym typeface="Symbol" panose="05050102010706020507" pitchFamily="18" charset="2"/>
              </a:rPr>
              <a:t>na</a:t>
            </a:r>
            <a:r>
              <a:rPr lang="en-US" altLang="ru-RU" sz="2600" dirty="0">
                <a:sym typeface="Symbol" panose="05050102010706020507" pitchFamily="18" charset="2"/>
              </a:rPr>
              <a:t>=0</a:t>
            </a:r>
            <a:r>
              <a:rPr lang="ru-RU" altLang="ru-RU" sz="2600" dirty="0">
                <a:sym typeface="Symbol" panose="05050102010706020507" pitchFamily="18" charset="2"/>
              </a:rPr>
              <a:t>, называется </a:t>
            </a:r>
            <a:r>
              <a:rPr lang="ru-RU" altLang="ru-RU" sz="2600" i="1" dirty="0">
                <a:sym typeface="Symbol" panose="05050102010706020507" pitchFamily="18" charset="2"/>
              </a:rPr>
              <a:t>порядком</a:t>
            </a:r>
            <a:r>
              <a:rPr lang="ru-RU" altLang="ru-RU" sz="2600" dirty="0">
                <a:sym typeface="Symbol" panose="05050102010706020507" pitchFamily="18" charset="2"/>
              </a:rPr>
              <a:t> элемента </a:t>
            </a:r>
            <a:r>
              <a:rPr lang="en-US" altLang="ru-RU" sz="2600" dirty="0">
                <a:sym typeface="Symbol" panose="05050102010706020507" pitchFamily="18" charset="2"/>
              </a:rPr>
              <a:t>a </a:t>
            </a:r>
            <a:r>
              <a:rPr lang="ru-RU" altLang="ru-RU" sz="2600" dirty="0">
                <a:sym typeface="Symbol" panose="05050102010706020507" pitchFamily="18" charset="2"/>
              </a:rPr>
              <a:t>и обозначается </a:t>
            </a:r>
            <a:r>
              <a:rPr lang="en-US" altLang="ru-RU" sz="2600" dirty="0">
                <a:sym typeface="Symbol" panose="05050102010706020507" pitchFamily="18" charset="2"/>
              </a:rPr>
              <a:t>|a| </a:t>
            </a:r>
            <a:r>
              <a:rPr lang="ru-RU" altLang="ru-RU" sz="2600" dirty="0">
                <a:sym typeface="Symbol" panose="05050102010706020507" pitchFamily="18" charset="2"/>
              </a:rPr>
              <a:t/>
            </a:r>
            <a:br>
              <a:rPr lang="ru-RU" altLang="ru-RU" sz="2600" dirty="0">
                <a:sym typeface="Symbol" panose="05050102010706020507" pitchFamily="18" charset="2"/>
              </a:rPr>
            </a:br>
            <a:r>
              <a:rPr lang="en-US" altLang="ru-RU" sz="2600" dirty="0">
                <a:sym typeface="Symbol" panose="05050102010706020507" pitchFamily="18" charset="2"/>
              </a:rPr>
              <a:t>(</a:t>
            </a:r>
            <a:r>
              <a:rPr lang="ru-RU" altLang="ru-RU" sz="2600" dirty="0">
                <a:sym typeface="Symbol" panose="05050102010706020507" pitchFamily="18" charset="2"/>
              </a:rPr>
              <a:t>т.е. порядок определяет количество итераций открытого перемешивания, после которого начнется повторение строк)</a:t>
            </a:r>
          </a:p>
          <a:p>
            <a:pPr>
              <a:lnSpc>
                <a:spcPct val="100000"/>
              </a:lnSpc>
              <a:spcBef>
                <a:spcPct val="15000"/>
              </a:spcBef>
            </a:pPr>
            <a:r>
              <a:rPr lang="ru-RU" altLang="ru-RU" sz="2600" dirty="0">
                <a:sym typeface="Symbol" panose="05050102010706020507" pitchFamily="18" charset="2"/>
              </a:rPr>
              <a:t>Целое значение в операции </a:t>
            </a:r>
            <a:r>
              <a:rPr lang="en-US" altLang="ru-RU" sz="2600" dirty="0">
                <a:sym typeface="Symbol" panose="05050102010706020507" pitchFamily="18" charset="2"/>
              </a:rPr>
              <a:t>(n</a:t>
            </a:r>
            <a:r>
              <a:rPr lang="ru-RU" altLang="ru-RU" sz="2600" dirty="0">
                <a:sym typeface="Symbol" panose="05050102010706020507" pitchFamily="18" charset="2"/>
              </a:rPr>
              <a:t> </a:t>
            </a:r>
            <a:r>
              <a:rPr lang="en-US" altLang="ru-RU" sz="2600" dirty="0">
                <a:sym typeface="Symbol" panose="05050102010706020507" pitchFamily="18" charset="2"/>
              </a:rPr>
              <a:t>a) / M</a:t>
            </a:r>
            <a:r>
              <a:rPr lang="ru-RU" altLang="ru-RU" sz="2600" dirty="0">
                <a:sym typeface="Symbol" panose="05050102010706020507" pitchFamily="18" charset="2"/>
              </a:rPr>
              <a:t> получится только при </a:t>
            </a:r>
            <a:r>
              <a:rPr lang="en-US" altLang="ru-RU" sz="2600" dirty="0">
                <a:sym typeface="Symbol" panose="05050102010706020507" pitchFamily="18" charset="2"/>
              </a:rPr>
              <a:t>n=M</a:t>
            </a:r>
            <a:r>
              <a:rPr lang="ru-RU" altLang="ru-RU" sz="2600" dirty="0">
                <a:sym typeface="Symbol" panose="05050102010706020507" pitchFamily="18" charset="2"/>
              </a:rPr>
              <a:t> </a:t>
            </a:r>
            <a:r>
              <a:rPr lang="en-US" altLang="ru-RU" sz="2600" dirty="0">
                <a:sym typeface="Symbol" panose="05050102010706020507" pitchFamily="18" charset="2"/>
              </a:rPr>
              <a:t> (</a:t>
            </a:r>
            <a:r>
              <a:rPr lang="ru-RU" altLang="ru-RU" sz="2600" dirty="0">
                <a:sym typeface="Symbol" panose="05050102010706020507" pitchFamily="18" charset="2"/>
              </a:rPr>
              <a:t>т.к. </a:t>
            </a:r>
            <a:r>
              <a:rPr lang="en-US" altLang="ru-RU" sz="2600" dirty="0">
                <a:sym typeface="Symbol" panose="05050102010706020507" pitchFamily="18" charset="2"/>
              </a:rPr>
              <a:t>a&lt;M</a:t>
            </a:r>
            <a:r>
              <a:rPr lang="ru-RU" altLang="ru-RU" sz="2600" dirty="0">
                <a:sym typeface="Symbol" panose="05050102010706020507" pitchFamily="18" charset="2"/>
              </a:rPr>
              <a:t> и для взаимно-простых а и </a:t>
            </a:r>
            <a:r>
              <a:rPr lang="en-US" altLang="ru-RU" sz="2600" dirty="0">
                <a:sym typeface="Symbol" panose="05050102010706020507" pitchFamily="18" charset="2"/>
              </a:rPr>
              <a:t>M)</a:t>
            </a:r>
            <a:r>
              <a:rPr lang="ru-RU" altLang="ru-RU" sz="2600" dirty="0">
                <a:sym typeface="Symbol" panose="05050102010706020507" pitchFamily="18" charset="2"/>
              </a:rPr>
              <a:t>. Но это означает также, что </a:t>
            </a:r>
            <a:r>
              <a:rPr lang="en-US" altLang="ru-RU" sz="2600" dirty="0" err="1">
                <a:sym typeface="Symbol" panose="05050102010706020507" pitchFamily="18" charset="2"/>
              </a:rPr>
              <a:t>na</a:t>
            </a:r>
            <a:r>
              <a:rPr lang="en-US" altLang="ru-RU" sz="2600" dirty="0">
                <a:sym typeface="Symbol" panose="05050102010706020507" pitchFamily="18" charset="2"/>
              </a:rPr>
              <a:t>=0</a:t>
            </a:r>
            <a:r>
              <a:rPr lang="ru-RU" altLang="ru-RU" sz="2600" dirty="0">
                <a:sym typeface="Symbol" panose="05050102010706020507" pitchFamily="18" charset="2"/>
              </a:rPr>
              <a:t>, и, тем самым, </a:t>
            </a:r>
            <a:r>
              <a:rPr lang="en-US" altLang="ru-RU" sz="2600" dirty="0">
                <a:sym typeface="Symbol" panose="05050102010706020507" pitchFamily="18" charset="2"/>
              </a:rPr>
              <a:t>|a|=M</a:t>
            </a:r>
            <a:r>
              <a:rPr lang="ru-RU" altLang="ru-RU" sz="2600" dirty="0">
                <a:sym typeface="Symbol" panose="05050102010706020507" pitchFamily="18" charset="2"/>
              </a:rPr>
              <a:t>. Отсюда следует </a:t>
            </a:r>
            <a:r>
              <a:rPr lang="en-US" altLang="ru-RU" sz="2600" dirty="0">
                <a:sym typeface="Symbol" panose="05050102010706020507" pitchFamily="18" charset="2"/>
              </a:rPr>
              <a:t>G=G'</a:t>
            </a:r>
            <a:r>
              <a:rPr lang="ru-RU" altLang="ru-RU" sz="2600" dirty="0">
                <a:sym typeface="Symbol" panose="05050102010706020507" pitchFamily="18" charset="2"/>
              </a:rPr>
              <a:t>.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00472" y="1119749"/>
            <a:ext cx="7467600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4</a:t>
            </a: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. Открытое перемешивание - вставка…</a:t>
            </a:r>
            <a:endParaRPr kumimoji="0" lang="ru-RU" altLang="ru-RU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5000"/>
              </a:lnSpc>
              <a:buFontTx/>
              <a:buNone/>
            </a:pPr>
            <a:r>
              <a:rPr lang="ru-RU" altLang="ru-RU" sz="1200" b="1" dirty="0">
                <a:latin typeface="+mj-lt"/>
              </a:rPr>
              <a:t>Таблицы с вычислимым входом</a:t>
            </a:r>
          </a:p>
        </p:txBody>
      </p:sp>
    </p:spTree>
    <p:extLst>
      <p:ext uri="{BB962C8B-B14F-4D97-AF65-F5344CB8AC3E}">
        <p14:creationId xmlns:p14="http://schemas.microsoft.com/office/powerpoint/2010/main" xmlns="" val="270586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 anchor="ctr"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14</a:t>
            </a:fld>
            <a:r>
              <a:rPr lang="ru-RU" dirty="0"/>
              <a:t> </a:t>
            </a:r>
            <a:r>
              <a:rPr lang="ru-RU" dirty="0" smtClean="0"/>
              <a:t>из 32</a:t>
            </a:r>
            <a:endParaRPr lang="ru-RU" dirty="0"/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00472" y="239322"/>
            <a:ext cx="85430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</a:rPr>
              <a:t>3.4.</a:t>
            </a:r>
            <a:r>
              <a:rPr lang="ru-RU" altLang="ru-RU" sz="2800" dirty="0">
                <a:latin typeface="Arial" panose="020B0604020202020204" pitchFamily="34" charset="0"/>
              </a:rPr>
              <a:t> </a:t>
            </a:r>
            <a:r>
              <a:rPr lang="ru-RU" altLang="ru-RU" sz="2800" b="1" dirty="0">
                <a:latin typeface="Arial" panose="020B0604020202020204" pitchFamily="34" charset="0"/>
              </a:rPr>
              <a:t>Таблицы с вычислимым </a:t>
            </a:r>
            <a:r>
              <a:rPr lang="ru-RU" altLang="ru-RU" sz="2800" b="1" dirty="0" smtClean="0">
                <a:latin typeface="Arial" panose="020B0604020202020204" pitchFamily="34" charset="0"/>
              </a:rPr>
              <a:t>входом…</a:t>
            </a:r>
            <a:endParaRPr lang="ru-RU" altLang="ru-RU" sz="2800" b="1" dirty="0">
              <a:latin typeface="Arial" panose="020B0604020202020204" pitchFamily="34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200472" y="1600200"/>
            <a:ext cx="9578266" cy="3613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762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7165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41935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06705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5242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9814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4386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958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15000"/>
              </a:spcBef>
              <a:buFont typeface="Wingdings" panose="05000000000000000000" pitchFamily="2" charset="2"/>
              <a:buChar char="þ"/>
            </a:pPr>
            <a:r>
              <a:rPr lang="ru-RU" altLang="ru-RU" sz="2600" dirty="0"/>
              <a:t> При разрешении коллизии просматриваемые строки могут рассматриваться как список, в котором порядок следования определяется при помощи алгоритмического правила. Тем самым, удаление записи в середине подобного списка не должно разрушать связность записей. Это может быть достигнуто </a:t>
            </a:r>
            <a:r>
              <a:rPr lang="ru-RU" altLang="ru-RU" sz="2600" i="1" dirty="0"/>
              <a:t>специальной маркировкой </a:t>
            </a:r>
            <a:r>
              <a:rPr lang="ru-RU" altLang="ru-RU" sz="2600" dirty="0"/>
              <a:t>строк с удаленными записями.</a:t>
            </a:r>
          </a:p>
          <a:p>
            <a:pPr>
              <a:spcBef>
                <a:spcPct val="40000"/>
              </a:spcBef>
              <a:buFont typeface="Wingdings" panose="05000000000000000000" pitchFamily="2" charset="2"/>
              <a:buChar char="Ä"/>
            </a:pPr>
            <a:r>
              <a:rPr lang="ru-RU" altLang="ru-RU" sz="2600" dirty="0"/>
              <a:t> Строка структуры хранения имеет </a:t>
            </a:r>
            <a:r>
              <a:rPr lang="ru-RU" altLang="ru-RU" sz="2600" i="1" dirty="0"/>
              <a:t>три возможных состояния – свободное, занятое, пустое</a:t>
            </a:r>
            <a:r>
              <a:rPr lang="ru-RU" altLang="ru-RU" sz="2600" dirty="0"/>
              <a:t> (пустое состояние строки возникает после удаления хранимой в строке записи)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00472" y="1119749"/>
            <a:ext cx="7467600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4</a:t>
            </a: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. Открытое перемешивание - вставка…</a:t>
            </a:r>
            <a:endParaRPr kumimoji="0" lang="ru-RU" altLang="ru-RU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5000"/>
              </a:lnSpc>
              <a:buFontTx/>
              <a:buNone/>
            </a:pPr>
            <a:r>
              <a:rPr lang="ru-RU" altLang="ru-RU" sz="1200" b="1" dirty="0">
                <a:latin typeface="+mj-lt"/>
              </a:rPr>
              <a:t>Таблицы с вычислимым входом</a:t>
            </a:r>
          </a:p>
        </p:txBody>
      </p:sp>
    </p:spTree>
    <p:extLst>
      <p:ext uri="{BB962C8B-B14F-4D97-AF65-F5344CB8AC3E}">
        <p14:creationId xmlns:p14="http://schemas.microsoft.com/office/powerpoint/2010/main" xmlns="" val="186824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 anchor="ctr"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15</a:t>
            </a:fld>
            <a:r>
              <a:rPr lang="ru-RU" dirty="0"/>
              <a:t> </a:t>
            </a:r>
            <a:r>
              <a:rPr lang="ru-RU" dirty="0" smtClean="0"/>
              <a:t>из 32</a:t>
            </a:r>
            <a:endParaRPr lang="ru-RU" dirty="0"/>
          </a:p>
        </p:txBody>
      </p:sp>
      <p:sp>
        <p:nvSpPr>
          <p:cNvPr id="11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00472" y="239322"/>
            <a:ext cx="85430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</a:rPr>
              <a:t>3.4.</a:t>
            </a:r>
            <a:r>
              <a:rPr lang="ru-RU" altLang="ru-RU" sz="2800" dirty="0">
                <a:latin typeface="Arial" panose="020B0604020202020204" pitchFamily="34" charset="0"/>
              </a:rPr>
              <a:t> </a:t>
            </a:r>
            <a:r>
              <a:rPr lang="ru-RU" altLang="ru-RU" sz="2800" b="1" dirty="0">
                <a:latin typeface="Arial" panose="020B0604020202020204" pitchFamily="34" charset="0"/>
              </a:rPr>
              <a:t>Таблицы с вычислимым </a:t>
            </a:r>
            <a:r>
              <a:rPr lang="ru-RU" altLang="ru-RU" sz="2800" b="1" dirty="0" smtClean="0">
                <a:latin typeface="Arial" panose="020B0604020202020204" pitchFamily="34" charset="0"/>
              </a:rPr>
              <a:t>входом…</a:t>
            </a:r>
            <a:endParaRPr lang="ru-RU" altLang="ru-RU" sz="2800" b="1" dirty="0">
              <a:latin typeface="Arial" panose="020B0604020202020204" pitchFamily="34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00472" y="1600200"/>
            <a:ext cx="9578266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762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7165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41935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06705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5242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9814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4386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958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15000"/>
              </a:spcBef>
            </a:pPr>
            <a:r>
              <a:rPr lang="ru-RU" altLang="ru-RU" b="1" u="sng" dirty="0"/>
              <a:t>Вставка</a:t>
            </a:r>
            <a:r>
              <a:rPr lang="ru-RU" altLang="ru-RU" dirty="0"/>
              <a:t> (окончательный вариант)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  <a:buFont typeface="Wingdings" panose="05000000000000000000" pitchFamily="2" charset="2"/>
              <a:buAutoNum type="arabicPeriod"/>
            </a:pPr>
            <a:r>
              <a:rPr lang="ru-RU" altLang="ru-RU" dirty="0"/>
              <a:t>Если </a:t>
            </a:r>
            <a:r>
              <a:rPr lang="en-US" altLang="ru-RU" dirty="0"/>
              <a:t>n=</a:t>
            </a:r>
            <a:r>
              <a:rPr lang="ru-RU" altLang="ru-RU" dirty="0"/>
              <a:t>=</a:t>
            </a:r>
            <a:r>
              <a:rPr lang="en-US" altLang="ru-RU" dirty="0"/>
              <a:t>M</a:t>
            </a:r>
            <a:r>
              <a:rPr lang="ru-RU" altLang="ru-RU" dirty="0"/>
              <a:t>, ТО </a:t>
            </a:r>
            <a:r>
              <a:rPr lang="en-US" altLang="ru-RU" dirty="0"/>
              <a:t>{</a:t>
            </a:r>
            <a:r>
              <a:rPr lang="ru-RU" altLang="ru-RU" dirty="0"/>
              <a:t> Переполнение; Останов </a:t>
            </a:r>
            <a:r>
              <a:rPr lang="en-US" altLang="ru-RU" dirty="0"/>
              <a:t>}</a:t>
            </a:r>
            <a:endParaRPr lang="ru-RU" altLang="ru-RU" dirty="0"/>
          </a:p>
          <a:p>
            <a:pPr lvl="1">
              <a:lnSpc>
                <a:spcPct val="100000"/>
              </a:lnSpc>
              <a:spcBef>
                <a:spcPct val="15000"/>
              </a:spcBef>
              <a:buFont typeface="Wingdings" panose="05000000000000000000" pitchFamily="2" charset="2"/>
              <a:buAutoNum type="arabicPeriod"/>
            </a:pPr>
            <a:r>
              <a:rPr lang="en-US" altLang="ru-RU" dirty="0"/>
              <a:t>f=-1  //</a:t>
            </a:r>
            <a:r>
              <a:rPr lang="ru-RU" altLang="ru-RU" dirty="0"/>
              <a:t> </a:t>
            </a:r>
            <a:r>
              <a:rPr lang="en-US" altLang="ru-RU" dirty="0"/>
              <a:t>f – </a:t>
            </a:r>
            <a:r>
              <a:rPr lang="ru-RU" altLang="ru-RU" dirty="0"/>
              <a:t>номер первой найденной пустой строки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  <a:buFont typeface="Wingdings" panose="05000000000000000000" pitchFamily="2" charset="2"/>
              <a:buAutoNum type="arabicPeriod"/>
            </a:pPr>
            <a:r>
              <a:rPr lang="en-US" altLang="ru-RU" dirty="0"/>
              <a:t>s</a:t>
            </a:r>
            <a:r>
              <a:rPr lang="ru-RU" altLang="ru-RU" dirty="0"/>
              <a:t> </a:t>
            </a:r>
            <a:r>
              <a:rPr lang="en-US" altLang="ru-RU" dirty="0"/>
              <a:t>=</a:t>
            </a:r>
            <a:r>
              <a:rPr lang="ru-RU" altLang="ru-RU" dirty="0"/>
              <a:t> </a:t>
            </a:r>
            <a:r>
              <a:rPr lang="en-US" altLang="ru-RU" dirty="0"/>
              <a:t>h(key)  // </a:t>
            </a:r>
            <a:r>
              <a:rPr lang="ru-RU" altLang="ru-RU" dirty="0"/>
              <a:t>применение функции расстановки</a:t>
            </a:r>
            <a:endParaRPr lang="en-US" altLang="ru-RU" dirty="0"/>
          </a:p>
          <a:p>
            <a:pPr lvl="1">
              <a:lnSpc>
                <a:spcPct val="100000"/>
              </a:lnSpc>
              <a:spcBef>
                <a:spcPct val="15000"/>
              </a:spcBef>
              <a:buFont typeface="Wingdings" panose="05000000000000000000" pitchFamily="2" charset="2"/>
              <a:buAutoNum type="arabicPeriod"/>
            </a:pPr>
            <a:r>
              <a:rPr lang="ru-RU" altLang="ru-RU" dirty="0"/>
              <a:t>ЕСЛИ </a:t>
            </a:r>
            <a:r>
              <a:rPr lang="en-US" altLang="ru-RU" dirty="0"/>
              <a:t>s </a:t>
            </a:r>
            <a:r>
              <a:rPr lang="ru-RU" altLang="ru-RU" u="sng" dirty="0"/>
              <a:t>занята</a:t>
            </a:r>
            <a:r>
              <a:rPr lang="ru-RU" altLang="ru-RU" dirty="0"/>
              <a:t> и </a:t>
            </a:r>
            <a:r>
              <a:rPr lang="en-US" altLang="ru-RU" dirty="0"/>
              <a:t>K[s]=</a:t>
            </a:r>
            <a:r>
              <a:rPr lang="ru-RU" altLang="ru-RU" dirty="0"/>
              <a:t>=</a:t>
            </a:r>
            <a:r>
              <a:rPr lang="en-US" altLang="ru-RU" dirty="0"/>
              <a:t>key</a:t>
            </a:r>
            <a:r>
              <a:rPr lang="ru-RU" altLang="ru-RU" dirty="0"/>
              <a:t>, ТО</a:t>
            </a:r>
            <a:r>
              <a:rPr lang="ru-RU" altLang="ru-RU" sz="2000" dirty="0"/>
              <a:t> </a:t>
            </a:r>
            <a:r>
              <a:rPr lang="en-US" altLang="ru-RU" dirty="0"/>
              <a:t>{</a:t>
            </a:r>
            <a:r>
              <a:rPr lang="ru-RU" altLang="ru-RU" dirty="0" err="1"/>
              <a:t>Дублир</a:t>
            </a:r>
            <a:r>
              <a:rPr lang="ru-RU" altLang="ru-RU" dirty="0"/>
              <a:t>.; Останов</a:t>
            </a:r>
            <a:r>
              <a:rPr lang="ru-RU" altLang="ru-RU" sz="2000" dirty="0"/>
              <a:t> </a:t>
            </a:r>
            <a:r>
              <a:rPr lang="en-US" altLang="ru-RU" dirty="0"/>
              <a:t>}</a:t>
            </a:r>
            <a:endParaRPr lang="ru-RU" altLang="ru-RU" dirty="0"/>
          </a:p>
          <a:p>
            <a:pPr lvl="1">
              <a:lnSpc>
                <a:spcPct val="100000"/>
              </a:lnSpc>
              <a:spcBef>
                <a:spcPct val="15000"/>
              </a:spcBef>
              <a:buFont typeface="Wingdings" panose="05000000000000000000" pitchFamily="2" charset="2"/>
              <a:buAutoNum type="arabicPeriod"/>
            </a:pPr>
            <a:r>
              <a:rPr lang="ru-RU" altLang="ru-RU" dirty="0"/>
              <a:t>ЕСЛИ </a:t>
            </a:r>
            <a:r>
              <a:rPr lang="en-US" altLang="ru-RU" dirty="0"/>
              <a:t>s</a:t>
            </a:r>
            <a:r>
              <a:rPr lang="ru-RU" altLang="ru-RU" dirty="0"/>
              <a:t> </a:t>
            </a:r>
            <a:r>
              <a:rPr lang="ru-RU" altLang="ru-RU" u="sng" dirty="0"/>
              <a:t>пустая</a:t>
            </a:r>
            <a:r>
              <a:rPr lang="ru-RU" altLang="ru-RU" dirty="0"/>
              <a:t> и (</a:t>
            </a:r>
            <a:r>
              <a:rPr lang="en-US" altLang="ru-RU" dirty="0"/>
              <a:t>f&lt;0)</a:t>
            </a:r>
            <a:r>
              <a:rPr lang="ru-RU" altLang="ru-RU" dirty="0"/>
              <a:t>, ТО </a:t>
            </a:r>
            <a:r>
              <a:rPr lang="en-US" altLang="ru-RU" dirty="0"/>
              <a:t>{</a:t>
            </a:r>
            <a:r>
              <a:rPr lang="ru-RU" altLang="ru-RU" dirty="0"/>
              <a:t> </a:t>
            </a:r>
            <a:r>
              <a:rPr lang="en-US" altLang="ru-RU" dirty="0"/>
              <a:t>f </a:t>
            </a:r>
            <a:r>
              <a:rPr lang="ru-RU" altLang="ru-RU" dirty="0"/>
              <a:t>=</a:t>
            </a:r>
            <a:r>
              <a:rPr lang="en-US" altLang="ru-RU" dirty="0"/>
              <a:t> s</a:t>
            </a:r>
            <a:r>
              <a:rPr lang="ru-RU" altLang="ru-RU" dirty="0"/>
              <a:t> </a:t>
            </a:r>
            <a:r>
              <a:rPr lang="en-US" altLang="ru-RU" dirty="0"/>
              <a:t>}</a:t>
            </a:r>
            <a:endParaRPr lang="ru-RU" altLang="ru-RU" dirty="0"/>
          </a:p>
          <a:p>
            <a:pPr lvl="1">
              <a:lnSpc>
                <a:spcPct val="100000"/>
              </a:lnSpc>
              <a:spcBef>
                <a:spcPct val="15000"/>
              </a:spcBef>
              <a:buFont typeface="Wingdings" panose="05000000000000000000" pitchFamily="2" charset="2"/>
              <a:buAutoNum type="arabicPeriod"/>
            </a:pPr>
            <a:r>
              <a:rPr lang="ru-RU" altLang="ru-RU" dirty="0"/>
              <a:t>ЕСЛИ </a:t>
            </a:r>
            <a:r>
              <a:rPr lang="en-US" altLang="ru-RU" dirty="0"/>
              <a:t>s</a:t>
            </a:r>
            <a:r>
              <a:rPr lang="ru-RU" altLang="ru-RU" dirty="0"/>
              <a:t> </a:t>
            </a:r>
            <a:r>
              <a:rPr lang="ru-RU" altLang="ru-RU" u="sng" dirty="0"/>
              <a:t>свободна</a:t>
            </a:r>
            <a:r>
              <a:rPr lang="ru-RU" altLang="ru-RU" dirty="0"/>
              <a:t> и (</a:t>
            </a:r>
            <a:r>
              <a:rPr lang="en-US" altLang="ru-RU" dirty="0"/>
              <a:t>f &lt; 0)</a:t>
            </a:r>
            <a:r>
              <a:rPr lang="ru-RU" altLang="ru-RU" dirty="0"/>
              <a:t>, ТО </a:t>
            </a:r>
            <a:r>
              <a:rPr lang="en-US" altLang="ru-RU" dirty="0"/>
              <a:t>{ K[s]=key; </a:t>
            </a:r>
            <a:r>
              <a:rPr lang="ru-RU" altLang="ru-RU" dirty="0"/>
              <a:t>Останов</a:t>
            </a:r>
            <a:r>
              <a:rPr lang="en-US" altLang="ru-RU" dirty="0"/>
              <a:t> }</a:t>
            </a:r>
            <a:endParaRPr lang="ru-RU" altLang="ru-RU" dirty="0"/>
          </a:p>
          <a:p>
            <a:pPr lvl="1">
              <a:lnSpc>
                <a:spcPct val="100000"/>
              </a:lnSpc>
              <a:spcBef>
                <a:spcPct val="15000"/>
              </a:spcBef>
              <a:buFont typeface="Wingdings" panose="05000000000000000000" pitchFamily="2" charset="2"/>
              <a:buAutoNum type="arabicPeriod"/>
            </a:pPr>
            <a:r>
              <a:rPr lang="ru-RU" altLang="ru-RU" dirty="0"/>
              <a:t>ЕСЛИ </a:t>
            </a:r>
            <a:r>
              <a:rPr lang="en-US" altLang="ru-RU" dirty="0"/>
              <a:t>s</a:t>
            </a:r>
            <a:r>
              <a:rPr lang="ru-RU" altLang="ru-RU" dirty="0"/>
              <a:t> </a:t>
            </a:r>
            <a:r>
              <a:rPr lang="ru-RU" altLang="ru-RU" u="sng" dirty="0"/>
              <a:t>свободна</a:t>
            </a:r>
            <a:r>
              <a:rPr lang="ru-RU" altLang="ru-RU" dirty="0"/>
              <a:t> и (</a:t>
            </a:r>
            <a:r>
              <a:rPr lang="en-US" altLang="ru-RU" dirty="0"/>
              <a:t>f &gt;-1)</a:t>
            </a:r>
            <a:r>
              <a:rPr lang="ru-RU" altLang="ru-RU" dirty="0"/>
              <a:t>, ТО </a:t>
            </a:r>
            <a:r>
              <a:rPr lang="en-US" altLang="ru-RU" dirty="0"/>
              <a:t>{ K[f]=key; </a:t>
            </a:r>
            <a:r>
              <a:rPr lang="ru-RU" altLang="ru-RU" dirty="0"/>
              <a:t>Останов</a:t>
            </a:r>
            <a:r>
              <a:rPr lang="en-US" altLang="ru-RU" dirty="0"/>
              <a:t> }</a:t>
            </a:r>
            <a:endParaRPr lang="ru-RU" altLang="ru-RU" dirty="0"/>
          </a:p>
          <a:p>
            <a:pPr lvl="1">
              <a:lnSpc>
                <a:spcPct val="100000"/>
              </a:lnSpc>
              <a:spcBef>
                <a:spcPct val="15000"/>
              </a:spcBef>
              <a:buFont typeface="Wingdings" panose="05000000000000000000" pitchFamily="2" charset="2"/>
              <a:buAutoNum type="arabicPeriod"/>
            </a:pPr>
            <a:r>
              <a:rPr lang="ru-RU" altLang="ru-RU" dirty="0"/>
              <a:t>(</a:t>
            </a:r>
            <a:r>
              <a:rPr lang="ru-RU" altLang="ru-RU" b="1" dirty="0"/>
              <a:t>!</a:t>
            </a:r>
            <a:r>
              <a:rPr lang="ru-RU" altLang="ru-RU" dirty="0"/>
              <a:t>) Коллизия </a:t>
            </a:r>
            <a:r>
              <a:rPr lang="en-US" altLang="ru-RU" dirty="0"/>
              <a:t>{s </a:t>
            </a:r>
            <a:r>
              <a:rPr lang="ru-RU" altLang="ru-RU" dirty="0"/>
              <a:t>= </a:t>
            </a:r>
            <a:r>
              <a:rPr lang="en-US" altLang="ru-RU" dirty="0"/>
              <a:t>(</a:t>
            </a:r>
            <a:r>
              <a:rPr lang="en-US" altLang="ru-RU" dirty="0" err="1"/>
              <a:t>s+p</a:t>
            </a:r>
            <a:r>
              <a:rPr lang="en-US" altLang="ru-RU" dirty="0"/>
              <a:t>) mod M  </a:t>
            </a:r>
            <a:r>
              <a:rPr lang="ru-RU" altLang="ru-RU" dirty="0"/>
              <a:t>и переход к п. </a:t>
            </a:r>
            <a:r>
              <a:rPr lang="en-US" altLang="ru-RU" dirty="0"/>
              <a:t>4</a:t>
            </a:r>
            <a:r>
              <a:rPr lang="ru-RU" altLang="ru-RU" dirty="0"/>
              <a:t> </a:t>
            </a:r>
            <a:r>
              <a:rPr lang="en-US" altLang="ru-RU" dirty="0"/>
              <a:t>}</a:t>
            </a:r>
            <a:endParaRPr lang="ru-RU" altLang="ru-RU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00472" y="1119749"/>
            <a:ext cx="7467600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</a:t>
            </a: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. Открытое перемешивание - вставка</a:t>
            </a:r>
            <a:endParaRPr kumimoji="0" lang="ru-RU" altLang="ru-RU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5000"/>
              </a:lnSpc>
              <a:buFontTx/>
              <a:buNone/>
            </a:pPr>
            <a:r>
              <a:rPr lang="ru-RU" altLang="ru-RU" sz="1200" b="1" dirty="0">
                <a:latin typeface="+mj-lt"/>
              </a:rPr>
              <a:t>Таблицы с вычислимым входом</a:t>
            </a:r>
          </a:p>
        </p:txBody>
      </p:sp>
    </p:spTree>
    <p:extLst>
      <p:ext uri="{BB962C8B-B14F-4D97-AF65-F5344CB8AC3E}">
        <p14:creationId xmlns:p14="http://schemas.microsoft.com/office/powerpoint/2010/main" xmlns="" val="243220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 anchor="ctr"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16</a:t>
            </a:fld>
            <a:r>
              <a:rPr lang="ru-RU" dirty="0"/>
              <a:t> </a:t>
            </a:r>
            <a:r>
              <a:rPr lang="ru-RU" dirty="0" smtClean="0"/>
              <a:t>из 32</a:t>
            </a:r>
            <a:endParaRPr lang="ru-RU" dirty="0"/>
          </a:p>
        </p:txBody>
      </p:sp>
      <p:sp>
        <p:nvSpPr>
          <p:cNvPr id="14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00472" y="239322"/>
            <a:ext cx="85430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</a:rPr>
              <a:t>3.4.</a:t>
            </a:r>
            <a:r>
              <a:rPr lang="ru-RU" altLang="ru-RU" sz="2800" dirty="0">
                <a:latin typeface="Arial" panose="020B0604020202020204" pitchFamily="34" charset="0"/>
              </a:rPr>
              <a:t> </a:t>
            </a:r>
            <a:r>
              <a:rPr lang="ru-RU" altLang="ru-RU" sz="2800" b="1" dirty="0">
                <a:latin typeface="Arial" panose="020B0604020202020204" pitchFamily="34" charset="0"/>
              </a:rPr>
              <a:t>Таблицы с вычислимым </a:t>
            </a:r>
            <a:r>
              <a:rPr lang="ru-RU" altLang="ru-RU" sz="2800" b="1" dirty="0" smtClean="0">
                <a:latin typeface="Arial" panose="020B0604020202020204" pitchFamily="34" charset="0"/>
              </a:rPr>
              <a:t>входом…</a:t>
            </a:r>
            <a:endParaRPr lang="ru-RU" altLang="ru-RU" sz="2800" b="1" dirty="0">
              <a:latin typeface="Arial" panose="020B0604020202020204" pitchFamily="34" charset="0"/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200472" y="1600200"/>
            <a:ext cx="8410128" cy="3496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762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7165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41935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06705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5242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9814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4386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958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15000"/>
              </a:spcBef>
            </a:pPr>
            <a:r>
              <a:rPr lang="ru-RU" altLang="ru-RU" sz="2800" b="1" u="sng" dirty="0"/>
              <a:t>Поиск</a:t>
            </a:r>
            <a:endParaRPr lang="ru-RU" altLang="ru-RU" sz="2800" dirty="0"/>
          </a:p>
          <a:p>
            <a:pPr lvl="1">
              <a:lnSpc>
                <a:spcPct val="100000"/>
              </a:lnSpc>
              <a:spcBef>
                <a:spcPct val="15000"/>
              </a:spcBef>
              <a:buFont typeface="Wingdings" panose="05000000000000000000" pitchFamily="2" charset="2"/>
              <a:buAutoNum type="arabicPeriod"/>
            </a:pPr>
            <a:r>
              <a:rPr lang="en-US" altLang="ru-RU" sz="2800" dirty="0"/>
              <a:t>f=-1  //</a:t>
            </a:r>
            <a:r>
              <a:rPr lang="ru-RU" altLang="ru-RU" sz="2800" dirty="0"/>
              <a:t> </a:t>
            </a:r>
            <a:r>
              <a:rPr lang="en-US" altLang="ru-RU" sz="2800" dirty="0"/>
              <a:t>f – </a:t>
            </a:r>
            <a:r>
              <a:rPr lang="ru-RU" altLang="ru-RU" sz="2800" dirty="0"/>
              <a:t>номер первой найденной пустой строки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  <a:buFont typeface="Wingdings" panose="05000000000000000000" pitchFamily="2" charset="2"/>
              <a:buAutoNum type="arabicPeriod"/>
            </a:pPr>
            <a:r>
              <a:rPr lang="en-US" altLang="ru-RU" sz="2800" dirty="0"/>
              <a:t>s</a:t>
            </a:r>
            <a:r>
              <a:rPr lang="ru-RU" altLang="ru-RU" sz="2800" dirty="0"/>
              <a:t> </a:t>
            </a:r>
            <a:r>
              <a:rPr lang="en-US" altLang="ru-RU" sz="2800" dirty="0"/>
              <a:t>=</a:t>
            </a:r>
            <a:r>
              <a:rPr lang="ru-RU" altLang="ru-RU" sz="2800" dirty="0"/>
              <a:t> </a:t>
            </a:r>
            <a:r>
              <a:rPr lang="en-US" altLang="ru-RU" sz="2800" dirty="0"/>
              <a:t>h(key)  // </a:t>
            </a:r>
            <a:r>
              <a:rPr lang="ru-RU" altLang="ru-RU" sz="2800" dirty="0"/>
              <a:t>применение функции расстановки</a:t>
            </a:r>
            <a:endParaRPr lang="en-US" altLang="ru-RU" sz="2800" dirty="0"/>
          </a:p>
          <a:p>
            <a:pPr lvl="1">
              <a:lnSpc>
                <a:spcPct val="100000"/>
              </a:lnSpc>
              <a:spcBef>
                <a:spcPct val="15000"/>
              </a:spcBef>
              <a:buFont typeface="Wingdings" panose="05000000000000000000" pitchFamily="2" charset="2"/>
              <a:buAutoNum type="arabicPeriod"/>
            </a:pPr>
            <a:r>
              <a:rPr lang="ru-RU" altLang="ru-RU" sz="2800" dirty="0"/>
              <a:t>ЕСЛИ </a:t>
            </a:r>
            <a:r>
              <a:rPr lang="en-US" altLang="ru-RU" sz="2800" dirty="0"/>
              <a:t>s </a:t>
            </a:r>
            <a:r>
              <a:rPr lang="ru-RU" altLang="ru-RU" sz="2800" u="sng" dirty="0"/>
              <a:t>занята</a:t>
            </a:r>
            <a:r>
              <a:rPr lang="ru-RU" altLang="ru-RU" sz="2800" dirty="0"/>
              <a:t> и </a:t>
            </a:r>
            <a:r>
              <a:rPr lang="en-US" altLang="ru-RU" sz="2800" dirty="0"/>
              <a:t>K[s]=</a:t>
            </a:r>
            <a:r>
              <a:rPr lang="ru-RU" altLang="ru-RU" sz="2800" dirty="0"/>
              <a:t>=</a:t>
            </a:r>
            <a:r>
              <a:rPr lang="en-US" altLang="ru-RU" sz="2800" dirty="0"/>
              <a:t>key</a:t>
            </a:r>
            <a:r>
              <a:rPr lang="ru-RU" altLang="ru-RU" sz="2800" dirty="0"/>
              <a:t>, ТО</a:t>
            </a:r>
            <a:r>
              <a:rPr lang="ru-RU" altLang="ru-RU" dirty="0"/>
              <a:t> </a:t>
            </a:r>
            <a:r>
              <a:rPr lang="en-US" altLang="ru-RU" sz="2800" dirty="0"/>
              <a:t>{</a:t>
            </a:r>
            <a:r>
              <a:rPr lang="ru-RU" altLang="ru-RU" sz="2800" dirty="0"/>
              <a:t> Останов</a:t>
            </a:r>
            <a:r>
              <a:rPr lang="ru-RU" altLang="ru-RU" dirty="0"/>
              <a:t> </a:t>
            </a:r>
            <a:r>
              <a:rPr lang="en-US" altLang="ru-RU" sz="2800" dirty="0"/>
              <a:t>}</a:t>
            </a:r>
            <a:endParaRPr lang="ru-RU" altLang="ru-RU" sz="2800" dirty="0"/>
          </a:p>
          <a:p>
            <a:pPr lvl="1">
              <a:lnSpc>
                <a:spcPct val="100000"/>
              </a:lnSpc>
              <a:spcBef>
                <a:spcPct val="15000"/>
              </a:spcBef>
              <a:buFont typeface="Wingdings" panose="05000000000000000000" pitchFamily="2" charset="2"/>
              <a:buAutoNum type="arabicPeriod"/>
            </a:pPr>
            <a:r>
              <a:rPr lang="ru-RU" altLang="ru-RU" sz="2800" dirty="0"/>
              <a:t>ЕСЛИ </a:t>
            </a:r>
            <a:r>
              <a:rPr lang="en-US" altLang="ru-RU" sz="2800" dirty="0"/>
              <a:t>s</a:t>
            </a:r>
            <a:r>
              <a:rPr lang="ru-RU" altLang="ru-RU" sz="2800" dirty="0"/>
              <a:t> </a:t>
            </a:r>
            <a:r>
              <a:rPr lang="ru-RU" altLang="ru-RU" sz="2800" u="sng" dirty="0"/>
              <a:t>пустая</a:t>
            </a:r>
            <a:r>
              <a:rPr lang="ru-RU" altLang="ru-RU" sz="2800" dirty="0"/>
              <a:t> и (</a:t>
            </a:r>
            <a:r>
              <a:rPr lang="en-US" altLang="ru-RU" sz="2800" dirty="0"/>
              <a:t>f&lt;0)</a:t>
            </a:r>
            <a:r>
              <a:rPr lang="ru-RU" altLang="ru-RU" sz="2800" dirty="0"/>
              <a:t>, ТО </a:t>
            </a:r>
            <a:r>
              <a:rPr lang="en-US" altLang="ru-RU" sz="2800" dirty="0"/>
              <a:t>{</a:t>
            </a:r>
            <a:r>
              <a:rPr lang="ru-RU" altLang="ru-RU" sz="2800" dirty="0"/>
              <a:t> </a:t>
            </a:r>
            <a:r>
              <a:rPr lang="en-US" altLang="ru-RU" sz="2800" dirty="0"/>
              <a:t>f </a:t>
            </a:r>
            <a:r>
              <a:rPr lang="ru-RU" altLang="ru-RU" sz="2800" dirty="0"/>
              <a:t>=</a:t>
            </a:r>
            <a:r>
              <a:rPr lang="en-US" altLang="ru-RU" sz="2800" dirty="0"/>
              <a:t> s</a:t>
            </a:r>
            <a:r>
              <a:rPr lang="ru-RU" altLang="ru-RU" sz="2800" dirty="0"/>
              <a:t> </a:t>
            </a:r>
            <a:r>
              <a:rPr lang="en-US" altLang="ru-RU" sz="2800" dirty="0"/>
              <a:t>}</a:t>
            </a:r>
            <a:endParaRPr lang="ru-RU" altLang="ru-RU" sz="2800" dirty="0"/>
          </a:p>
          <a:p>
            <a:pPr lvl="1">
              <a:lnSpc>
                <a:spcPct val="100000"/>
              </a:lnSpc>
              <a:spcBef>
                <a:spcPct val="15000"/>
              </a:spcBef>
              <a:buFont typeface="Wingdings" panose="05000000000000000000" pitchFamily="2" charset="2"/>
              <a:buAutoNum type="arabicPeriod"/>
            </a:pPr>
            <a:r>
              <a:rPr lang="ru-RU" altLang="ru-RU" sz="2800" dirty="0"/>
              <a:t>ЕСЛИ </a:t>
            </a:r>
            <a:r>
              <a:rPr lang="en-US" altLang="ru-RU" sz="2800" dirty="0"/>
              <a:t>s</a:t>
            </a:r>
            <a:r>
              <a:rPr lang="ru-RU" altLang="ru-RU" sz="2800" dirty="0"/>
              <a:t> </a:t>
            </a:r>
            <a:r>
              <a:rPr lang="ru-RU" altLang="ru-RU" sz="2800" u="sng" dirty="0"/>
              <a:t>свободна</a:t>
            </a:r>
            <a:r>
              <a:rPr lang="ru-RU" altLang="ru-RU" sz="2800" dirty="0"/>
              <a:t>, ТО </a:t>
            </a:r>
            <a:r>
              <a:rPr lang="en-US" altLang="ru-RU" sz="2800" dirty="0"/>
              <a:t>{</a:t>
            </a:r>
            <a:r>
              <a:rPr lang="ru-RU" altLang="ru-RU" sz="2800" dirty="0"/>
              <a:t> Останов</a:t>
            </a:r>
            <a:r>
              <a:rPr lang="en-US" altLang="ru-RU" sz="2800" dirty="0"/>
              <a:t> }</a:t>
            </a:r>
            <a:endParaRPr lang="ru-RU" altLang="ru-RU" sz="2800" dirty="0"/>
          </a:p>
          <a:p>
            <a:pPr lvl="1">
              <a:lnSpc>
                <a:spcPct val="100000"/>
              </a:lnSpc>
              <a:spcBef>
                <a:spcPct val="15000"/>
              </a:spcBef>
              <a:buFont typeface="Wingdings" panose="05000000000000000000" pitchFamily="2" charset="2"/>
              <a:buAutoNum type="arabicPeriod"/>
            </a:pPr>
            <a:r>
              <a:rPr lang="ru-RU" altLang="ru-RU" sz="2800" dirty="0"/>
              <a:t>(</a:t>
            </a:r>
            <a:r>
              <a:rPr lang="ru-RU" altLang="ru-RU" sz="2800" b="1" dirty="0"/>
              <a:t>!</a:t>
            </a:r>
            <a:r>
              <a:rPr lang="ru-RU" altLang="ru-RU" sz="2800" dirty="0"/>
              <a:t>) Коллизия </a:t>
            </a:r>
            <a:r>
              <a:rPr lang="en-US" altLang="ru-RU" sz="2800" dirty="0"/>
              <a:t>{</a:t>
            </a:r>
            <a:r>
              <a:rPr lang="ru-RU" altLang="ru-RU" sz="2800" dirty="0"/>
              <a:t> </a:t>
            </a:r>
            <a:r>
              <a:rPr lang="en-US" altLang="ru-RU" sz="2800" dirty="0"/>
              <a:t>s </a:t>
            </a:r>
            <a:r>
              <a:rPr lang="ru-RU" altLang="ru-RU" sz="2800" dirty="0"/>
              <a:t>= </a:t>
            </a:r>
            <a:r>
              <a:rPr lang="en-US" altLang="ru-RU" sz="2800" dirty="0"/>
              <a:t>(</a:t>
            </a:r>
            <a:r>
              <a:rPr lang="en-US" altLang="ru-RU" sz="2800" dirty="0" err="1"/>
              <a:t>s+p</a:t>
            </a:r>
            <a:r>
              <a:rPr lang="en-US" altLang="ru-RU" sz="2800" dirty="0"/>
              <a:t>) mod M  </a:t>
            </a:r>
            <a:r>
              <a:rPr lang="ru-RU" altLang="ru-RU" sz="2800" dirty="0"/>
              <a:t>и переход к п. 3 </a:t>
            </a:r>
            <a:r>
              <a:rPr lang="en-US" altLang="ru-RU" sz="2800" dirty="0"/>
              <a:t>}</a:t>
            </a:r>
            <a:endParaRPr lang="ru-RU" altLang="ru-RU" sz="2800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00472" y="1119749"/>
            <a:ext cx="7467600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4</a:t>
            </a: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. Открытое перемешивание – поиск</a:t>
            </a:r>
            <a:endParaRPr kumimoji="0" lang="ru-RU" altLang="ru-RU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5000"/>
              </a:lnSpc>
              <a:buFontTx/>
              <a:buNone/>
            </a:pPr>
            <a:r>
              <a:rPr lang="ru-RU" altLang="ru-RU" sz="1200" b="1" dirty="0">
                <a:latin typeface="+mj-lt"/>
              </a:rPr>
              <a:t>Таблицы с вычислимым входом</a:t>
            </a:r>
          </a:p>
        </p:txBody>
      </p:sp>
    </p:spTree>
    <p:extLst>
      <p:ext uri="{BB962C8B-B14F-4D97-AF65-F5344CB8AC3E}">
        <p14:creationId xmlns:p14="http://schemas.microsoft.com/office/powerpoint/2010/main" xmlns="" val="415659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 anchor="ctr"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17</a:t>
            </a:fld>
            <a:r>
              <a:rPr lang="ru-RU" dirty="0"/>
              <a:t> </a:t>
            </a:r>
            <a:r>
              <a:rPr lang="ru-RU" dirty="0" smtClean="0"/>
              <a:t>из 32</a:t>
            </a:r>
            <a:endParaRPr lang="ru-RU" dirty="0"/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00472" y="239322"/>
            <a:ext cx="85430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</a:rPr>
              <a:t>3.4.</a:t>
            </a:r>
            <a:r>
              <a:rPr lang="ru-RU" altLang="ru-RU" sz="2800" dirty="0">
                <a:latin typeface="Arial" panose="020B0604020202020204" pitchFamily="34" charset="0"/>
              </a:rPr>
              <a:t> </a:t>
            </a:r>
            <a:r>
              <a:rPr lang="ru-RU" altLang="ru-RU" sz="2800" b="1" dirty="0">
                <a:latin typeface="Arial" panose="020B0604020202020204" pitchFamily="34" charset="0"/>
              </a:rPr>
              <a:t>Таблицы с вычислимым </a:t>
            </a:r>
            <a:r>
              <a:rPr lang="ru-RU" altLang="ru-RU" sz="2800" b="1" dirty="0" smtClean="0">
                <a:latin typeface="Arial" panose="020B0604020202020204" pitchFamily="34" charset="0"/>
              </a:rPr>
              <a:t>входом…</a:t>
            </a:r>
            <a:endParaRPr lang="ru-RU" altLang="ru-RU" sz="2800" b="1" dirty="0">
              <a:latin typeface="Arial" panose="020B0604020202020204" pitchFamily="34" charset="0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200472" y="1112834"/>
            <a:ext cx="7467600" cy="437043"/>
          </a:xfr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Открытое перемешивание - удаление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200472" y="1600200"/>
            <a:ext cx="8410128" cy="194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762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7165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41935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06705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5242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9814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4386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958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15000"/>
              </a:spcBef>
            </a:pPr>
            <a:r>
              <a:rPr lang="ru-RU" altLang="ru-RU" sz="2800" b="1" u="sng" dirty="0"/>
              <a:t>Удаление</a:t>
            </a:r>
            <a:endParaRPr lang="ru-RU" altLang="ru-RU" sz="2800" dirty="0"/>
          </a:p>
          <a:p>
            <a:pPr lvl="1">
              <a:lnSpc>
                <a:spcPct val="100000"/>
              </a:lnSpc>
              <a:spcBef>
                <a:spcPct val="15000"/>
              </a:spcBef>
              <a:buFont typeface="Wingdings" panose="05000000000000000000" pitchFamily="2" charset="2"/>
              <a:buAutoNum type="arabicPeriod"/>
            </a:pPr>
            <a:r>
              <a:rPr lang="ru-RU" altLang="ru-RU" sz="2800" dirty="0"/>
              <a:t>Поиск записи</a:t>
            </a:r>
            <a:endParaRPr lang="en-US" altLang="ru-RU" sz="2800" dirty="0"/>
          </a:p>
          <a:p>
            <a:pPr lvl="1">
              <a:lnSpc>
                <a:spcPct val="100000"/>
              </a:lnSpc>
              <a:spcBef>
                <a:spcPct val="15000"/>
              </a:spcBef>
              <a:buFont typeface="Wingdings" panose="05000000000000000000" pitchFamily="2" charset="2"/>
              <a:buAutoNum type="arabicPeriod"/>
            </a:pPr>
            <a:r>
              <a:rPr lang="ru-RU" altLang="ru-RU" sz="2800" dirty="0"/>
              <a:t>ЕСЛИ запись найдена, </a:t>
            </a:r>
            <a:br>
              <a:rPr lang="ru-RU" altLang="ru-RU" sz="2800" dirty="0"/>
            </a:br>
            <a:r>
              <a:rPr lang="ru-RU" altLang="ru-RU" sz="2800" dirty="0"/>
              <a:t>ТО</a:t>
            </a:r>
            <a:r>
              <a:rPr lang="ru-RU" altLang="ru-RU" dirty="0"/>
              <a:t> </a:t>
            </a:r>
            <a:r>
              <a:rPr lang="en-US" altLang="ru-RU" sz="2800" dirty="0"/>
              <a:t>{</a:t>
            </a:r>
            <a:r>
              <a:rPr lang="ru-RU" altLang="ru-RU" sz="2800" dirty="0"/>
              <a:t> Отметить строку как </a:t>
            </a:r>
            <a:r>
              <a:rPr lang="ru-RU" altLang="ru-RU" sz="2800" u="sng" dirty="0"/>
              <a:t>пустую</a:t>
            </a:r>
            <a:r>
              <a:rPr lang="ru-RU" altLang="ru-RU" dirty="0"/>
              <a:t> </a:t>
            </a:r>
            <a:r>
              <a:rPr lang="en-US" altLang="ru-RU" sz="2800" dirty="0"/>
              <a:t>}</a:t>
            </a:r>
            <a:endParaRPr lang="ru-RU" altLang="ru-RU" sz="2800" dirty="0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5000"/>
              </a:lnSpc>
              <a:buFontTx/>
              <a:buNone/>
            </a:pPr>
            <a:r>
              <a:rPr lang="ru-RU" altLang="ru-RU" sz="1200" b="1" dirty="0">
                <a:latin typeface="+mj-lt"/>
              </a:rPr>
              <a:t>Таблицы с вычислимым входом</a:t>
            </a:r>
          </a:p>
        </p:txBody>
      </p:sp>
    </p:spTree>
    <p:extLst>
      <p:ext uri="{BB962C8B-B14F-4D97-AF65-F5344CB8AC3E}">
        <p14:creationId xmlns:p14="http://schemas.microsoft.com/office/powerpoint/2010/main" xmlns="" val="12607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841432" y="6408738"/>
            <a:ext cx="935567" cy="449262"/>
          </a:xfrm>
        </p:spPr>
        <p:txBody>
          <a:bodyPr anchor="ctr"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18</a:t>
            </a:fld>
            <a:r>
              <a:rPr lang="ru-RU" dirty="0"/>
              <a:t> </a:t>
            </a:r>
            <a:r>
              <a:rPr lang="ru-RU" dirty="0" smtClean="0"/>
              <a:t>из 32</a:t>
            </a:r>
            <a:endParaRPr lang="ru-RU" dirty="0"/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00472" y="239322"/>
            <a:ext cx="85430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</a:rPr>
              <a:t>3.4.</a:t>
            </a:r>
            <a:r>
              <a:rPr lang="ru-RU" altLang="ru-RU" sz="2800" dirty="0">
                <a:latin typeface="Arial" panose="020B0604020202020204" pitchFamily="34" charset="0"/>
              </a:rPr>
              <a:t> </a:t>
            </a:r>
            <a:r>
              <a:rPr lang="ru-RU" altLang="ru-RU" sz="2800" b="1" dirty="0">
                <a:latin typeface="Arial" panose="020B0604020202020204" pitchFamily="34" charset="0"/>
              </a:rPr>
              <a:t>Таблицы с вычислимым </a:t>
            </a:r>
            <a:r>
              <a:rPr lang="ru-RU" altLang="ru-RU" sz="2800" b="1" dirty="0" smtClean="0">
                <a:latin typeface="Arial" panose="020B0604020202020204" pitchFamily="34" charset="0"/>
              </a:rPr>
              <a:t>входом…</a:t>
            </a:r>
            <a:endParaRPr lang="ru-RU" altLang="ru-RU" sz="2800" b="1" dirty="0">
              <a:latin typeface="Arial" panose="020B0604020202020204" pitchFamily="34" charset="0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200472" y="1107140"/>
            <a:ext cx="7467600" cy="437043"/>
          </a:xfr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800" dirty="0"/>
              <a:t>5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Реализация – схема наследования</a:t>
            </a:r>
          </a:p>
        </p:txBody>
      </p:sp>
      <p:graphicFrame>
        <p:nvGraphicFramePr>
          <p:cNvPr id="17" name="Object 1040"/>
          <p:cNvGraphicFramePr>
            <a:graphicFrameLocks noChangeAspect="1"/>
          </p:cNvGraphicFramePr>
          <p:nvPr/>
        </p:nvGraphicFramePr>
        <p:xfrm>
          <a:off x="1384300" y="1974850"/>
          <a:ext cx="1858963" cy="3822700"/>
        </p:xfrm>
        <a:graphic>
          <a:graphicData uri="http://schemas.openxmlformats.org/presentationml/2006/ole">
            <p:oleObj spid="_x0000_s48147" name="Рисунок" r:id="rId3" imgW="1361440" imgH="2799080" progId="Word.Picture.8">
              <p:embed/>
            </p:oleObj>
          </a:graphicData>
        </a:graphic>
      </p:graphicFrame>
      <p:sp>
        <p:nvSpPr>
          <p:cNvPr id="18" name="AutoShape 1041"/>
          <p:cNvSpPr>
            <a:spLocks noChangeArrowheads="1"/>
          </p:cNvSpPr>
          <p:nvPr/>
        </p:nvSpPr>
        <p:spPr bwMode="auto">
          <a:xfrm>
            <a:off x="4114800" y="1676400"/>
            <a:ext cx="4495800" cy="1066800"/>
          </a:xfrm>
          <a:prstGeom prst="wedgeRoundRectCallout">
            <a:avLst>
              <a:gd name="adj1" fmla="val -69917"/>
              <a:gd name="adj2" fmla="val 205356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46800" bIns="46800"/>
          <a:lstStyle/>
          <a:p>
            <a:pPr algn="ctr"/>
            <a:r>
              <a:rPr lang="ru-RU" altLang="ru-RU" sz="2400" dirty="0"/>
              <a:t>Абстрактный базовый класс для таблиц с вычислимым входом</a:t>
            </a:r>
          </a:p>
        </p:txBody>
      </p:sp>
      <p:sp>
        <p:nvSpPr>
          <p:cNvPr id="19" name="AutoShape 1042"/>
          <p:cNvSpPr>
            <a:spLocks noChangeArrowheads="1"/>
          </p:cNvSpPr>
          <p:nvPr/>
        </p:nvSpPr>
        <p:spPr bwMode="auto">
          <a:xfrm>
            <a:off x="4114800" y="4876799"/>
            <a:ext cx="4495800" cy="1213421"/>
          </a:xfrm>
          <a:prstGeom prst="wedgeRoundRectCallout">
            <a:avLst>
              <a:gd name="adj1" fmla="val -69917"/>
              <a:gd name="adj2" fmla="val 1787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0" bIns="46800"/>
          <a:lstStyle/>
          <a:p>
            <a:pPr algn="ctr"/>
            <a:r>
              <a:rPr lang="ru-RU" altLang="ru-RU" sz="2400" dirty="0"/>
              <a:t>Класс для таблиц с вычислимым входом на основе открытого перемешивания</a:t>
            </a:r>
          </a:p>
        </p:txBody>
      </p:sp>
      <p:sp>
        <p:nvSpPr>
          <p:cNvPr id="22" name="Text Box 1050"/>
          <p:cNvSpPr txBox="1">
            <a:spLocks noChangeArrowheads="1"/>
          </p:cNvSpPr>
          <p:nvPr/>
        </p:nvSpPr>
        <p:spPr bwMode="auto">
          <a:xfrm>
            <a:off x="5486400" y="3581400"/>
            <a:ext cx="364306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  <a:buFontTx/>
              <a:buNone/>
            </a:pPr>
            <a:r>
              <a:rPr lang="ru-RU" altLang="ru-RU" sz="2600" b="1" dirty="0">
                <a:solidFill>
                  <a:schemeClr val="tx1"/>
                </a:solidFill>
              </a:rPr>
              <a:t>Пример</a:t>
            </a:r>
            <a:r>
              <a:rPr lang="ru-RU" altLang="ru-RU" sz="2600" dirty="0" smtClean="0">
                <a:solidFill>
                  <a:schemeClr val="tx1"/>
                </a:solidFill>
              </a:rPr>
              <a:t>:</a:t>
            </a:r>
            <a:endParaRPr lang="ru-RU" altLang="ru-RU" sz="2600" dirty="0">
              <a:solidFill>
                <a:schemeClr val="tx1"/>
              </a:solidFill>
            </a:endParaRPr>
          </a:p>
        </p:txBody>
      </p:sp>
      <p:sp>
        <p:nvSpPr>
          <p:cNvPr id="13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5000"/>
              </a:lnSpc>
              <a:buFontTx/>
              <a:buNone/>
            </a:pPr>
            <a:r>
              <a:rPr lang="ru-RU" altLang="ru-RU" sz="1200" b="1" dirty="0">
                <a:latin typeface="+mj-lt"/>
              </a:rPr>
              <a:t>Таблицы с вычислимым входом</a:t>
            </a:r>
          </a:p>
        </p:txBody>
      </p:sp>
      <p:pic>
        <p:nvPicPr>
          <p:cNvPr id="15" name="Picture 14" descr="http://script-coding.info/uploads/posts/2012-12/1355338743_x_4b6dcbb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0832" y="4941168"/>
            <a:ext cx="610520" cy="488183"/>
          </a:xfrm>
          <a:prstGeom prst="rect">
            <a:avLst/>
          </a:prstGeom>
          <a:noFill/>
        </p:spPr>
      </p:pic>
      <p:pic>
        <p:nvPicPr>
          <p:cNvPr id="16" name="Picture 14" descr="http://script-coding.info/uploads/posts/2012-12/1355338743_x_4b6dcbb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0832" y="4293096"/>
            <a:ext cx="610520" cy="488183"/>
          </a:xfrm>
          <a:prstGeom prst="rect">
            <a:avLst/>
          </a:prstGeom>
          <a:noFill/>
        </p:spPr>
      </p:pic>
      <p:pic>
        <p:nvPicPr>
          <p:cNvPr id="23" name="Picture 14" descr="http://script-coding.info/uploads/posts/2012-12/1355338743_x_4b6dcbb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6776" y="3573016"/>
            <a:ext cx="610520" cy="4881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6823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  <p:bldP spid="19" grpId="0" animBg="1" autoUpdateAnimBg="0"/>
      <p:bldP spid="2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 anchor="ctr"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19</a:t>
            </a:fld>
            <a:r>
              <a:rPr lang="ru-RU" dirty="0"/>
              <a:t> </a:t>
            </a:r>
            <a:r>
              <a:rPr lang="ru-RU" dirty="0" smtClean="0"/>
              <a:t>из 32</a:t>
            </a:r>
            <a:endParaRPr lang="ru-RU" dirty="0"/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00472" y="239322"/>
            <a:ext cx="85430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</a:rPr>
              <a:t>3.4.</a:t>
            </a:r>
            <a:r>
              <a:rPr lang="ru-RU" altLang="ru-RU" sz="2800" dirty="0">
                <a:latin typeface="Arial" panose="020B0604020202020204" pitchFamily="34" charset="0"/>
              </a:rPr>
              <a:t> </a:t>
            </a:r>
            <a:r>
              <a:rPr lang="ru-RU" altLang="ru-RU" sz="2800" b="1" dirty="0">
                <a:latin typeface="Arial" panose="020B0604020202020204" pitchFamily="34" charset="0"/>
              </a:rPr>
              <a:t>Таблицы с вычислимым </a:t>
            </a:r>
            <a:r>
              <a:rPr lang="ru-RU" altLang="ru-RU" sz="2800" b="1" dirty="0" smtClean="0">
                <a:latin typeface="Arial" panose="020B0604020202020204" pitchFamily="34" charset="0"/>
              </a:rPr>
              <a:t>входом…</a:t>
            </a:r>
            <a:endParaRPr lang="ru-RU" altLang="ru-RU" sz="2800" b="1" dirty="0">
              <a:latin typeface="Arial" panose="020B0604020202020204" pitchFamily="34" charset="0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200472" y="1102161"/>
            <a:ext cx="7467600" cy="437043"/>
          </a:xfr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Оценка эффективности…</a:t>
            </a:r>
          </a:p>
        </p:txBody>
      </p:sp>
      <p:sp>
        <p:nvSpPr>
          <p:cNvPr id="18" name="Text Box 1040"/>
          <p:cNvSpPr txBox="1">
            <a:spLocks noChangeArrowheads="1"/>
          </p:cNvSpPr>
          <p:nvPr/>
        </p:nvSpPr>
        <p:spPr bwMode="auto">
          <a:xfrm>
            <a:off x="200472" y="1539204"/>
            <a:ext cx="7315200" cy="1557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marL="190500" indent="-1905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1905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2171700" indent="-609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971800" indent="-609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771900" indent="-609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2291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46863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51435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56007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ru-RU" altLang="ru-RU" dirty="0"/>
              <a:t>  </a:t>
            </a:r>
            <a:r>
              <a:rPr lang="en-US" altLang="ru-RU" sz="2800" dirty="0">
                <a:cs typeface="Times New Roman" panose="02020603050405020304" pitchFamily="18" charset="0"/>
              </a:rPr>
              <a:t>•</a:t>
            </a:r>
            <a:r>
              <a:rPr lang="ru-RU" altLang="ru-RU" sz="2800" dirty="0"/>
              <a:t> </a:t>
            </a:r>
            <a:r>
              <a:rPr lang="en-US" altLang="ru-RU" sz="2800" dirty="0" err="1"/>
              <a:t>T</a:t>
            </a:r>
            <a:r>
              <a:rPr lang="en-US" altLang="ru-RU" sz="2800" baseline="-25000" dirty="0" err="1"/>
              <a:t>min</a:t>
            </a:r>
            <a:r>
              <a:rPr lang="en-US" altLang="ru-RU" sz="2800" baseline="-25000" dirty="0"/>
              <a:t> </a:t>
            </a:r>
            <a:r>
              <a:rPr lang="ru-RU" altLang="ru-RU" sz="2800" dirty="0"/>
              <a:t>= 1</a:t>
            </a:r>
            <a:endParaRPr lang="en-US" altLang="ru-RU" sz="2800" baseline="-25000" dirty="0"/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ru-RU" altLang="ru-RU" sz="2800" dirty="0"/>
              <a:t>  </a:t>
            </a:r>
            <a:r>
              <a:rPr lang="en-US" altLang="ru-RU" sz="2800" dirty="0">
                <a:cs typeface="Times New Roman" panose="02020603050405020304" pitchFamily="18" charset="0"/>
              </a:rPr>
              <a:t>•</a:t>
            </a:r>
            <a:r>
              <a:rPr lang="ru-RU" altLang="ru-RU" sz="2800" dirty="0"/>
              <a:t> </a:t>
            </a:r>
            <a:r>
              <a:rPr lang="en-US" altLang="ru-RU" sz="2800" dirty="0" err="1"/>
              <a:t>T</a:t>
            </a:r>
            <a:r>
              <a:rPr lang="en-US" altLang="ru-RU" sz="2800" baseline="-25000" dirty="0" err="1"/>
              <a:t>max</a:t>
            </a:r>
            <a:r>
              <a:rPr lang="en-US" altLang="ru-RU" sz="2800" baseline="-25000" dirty="0"/>
              <a:t> </a:t>
            </a:r>
            <a:r>
              <a:rPr lang="ru-RU" altLang="ru-RU" sz="2800" dirty="0"/>
              <a:t>= </a:t>
            </a:r>
            <a:r>
              <a:rPr lang="en-US" altLang="ru-RU" sz="2800" dirty="0"/>
              <a:t>N</a:t>
            </a:r>
            <a:endParaRPr lang="ru-RU" altLang="ru-RU" sz="2800" dirty="0"/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ru-RU" altLang="ru-RU" sz="2800" dirty="0"/>
              <a:t>  </a:t>
            </a:r>
            <a:r>
              <a:rPr lang="en-US" altLang="ru-RU" sz="2800" dirty="0">
                <a:cs typeface="Times New Roman" panose="02020603050405020304" pitchFamily="18" charset="0"/>
              </a:rPr>
              <a:t>•</a:t>
            </a:r>
            <a:r>
              <a:rPr lang="ru-RU" altLang="ru-RU" sz="2800" dirty="0"/>
              <a:t> </a:t>
            </a:r>
            <a:r>
              <a:rPr lang="en-US" altLang="ru-RU" sz="2800" dirty="0"/>
              <a:t>T</a:t>
            </a:r>
            <a:r>
              <a:rPr lang="ru-RU" altLang="ru-RU" sz="2800" baseline="-25000" dirty="0"/>
              <a:t>ср   </a:t>
            </a:r>
            <a:r>
              <a:rPr lang="en-US" altLang="ru-RU" sz="2800" baseline="-25000" dirty="0"/>
              <a:t> </a:t>
            </a:r>
            <a:r>
              <a:rPr lang="ru-RU" altLang="ru-RU" sz="2800" dirty="0"/>
              <a:t>=  </a:t>
            </a:r>
            <a:r>
              <a:rPr lang="en-US" altLang="ru-RU" sz="2800" dirty="0"/>
              <a:t>?</a:t>
            </a:r>
            <a:endParaRPr lang="ru-RU" altLang="ru-RU" sz="2800" dirty="0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5000"/>
              </a:lnSpc>
              <a:buFontTx/>
              <a:buNone/>
            </a:pPr>
            <a:r>
              <a:rPr lang="ru-RU" altLang="ru-RU" sz="1200" b="1" dirty="0">
                <a:latin typeface="+mj-lt"/>
              </a:rPr>
              <a:t>Таблицы с вычислимым входом</a:t>
            </a:r>
          </a:p>
        </p:txBody>
      </p:sp>
    </p:spTree>
    <p:extLst>
      <p:ext uri="{BB962C8B-B14F-4D97-AF65-F5344CB8AC3E}">
        <p14:creationId xmlns:p14="http://schemas.microsoft.com/office/powerpoint/2010/main" xmlns="" val="276181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26"/>
          <p:cNvSpPr>
            <a:spLocks noChangeArrowheads="1"/>
          </p:cNvSpPr>
          <p:nvPr/>
        </p:nvSpPr>
        <p:spPr bwMode="auto">
          <a:xfrm>
            <a:off x="992560" y="3835889"/>
            <a:ext cx="84201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75000"/>
              </a:lnSpc>
              <a:buFontTx/>
              <a:buNone/>
            </a:pPr>
            <a:r>
              <a:rPr lang="ru-RU" altLang="ru-RU" sz="3200" b="1" i="1" dirty="0">
                <a:cs typeface="Times New Roman" panose="02020603050405020304" pitchFamily="18" charset="0"/>
              </a:rPr>
              <a:t>Таблицы с вычислимым входом</a:t>
            </a:r>
          </a:p>
        </p:txBody>
      </p:sp>
      <p:sp>
        <p:nvSpPr>
          <p:cNvPr id="61446" name="Rectangle 1030"/>
          <p:cNvSpPr>
            <a:spLocks noChangeArrowheads="1"/>
          </p:cNvSpPr>
          <p:nvPr/>
        </p:nvSpPr>
        <p:spPr bwMode="auto">
          <a:xfrm>
            <a:off x="6108700" y="5483295"/>
            <a:ext cx="35496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 dirty="0" err="1">
                <a:cs typeface="Times New Roman" pitchFamily="18" charset="0"/>
              </a:rPr>
              <a:t>Гергель</a:t>
            </a:r>
            <a:r>
              <a:rPr lang="ru-RU" sz="2000" dirty="0">
                <a:cs typeface="Times New Roman" pitchFamily="18" charset="0"/>
              </a:rPr>
              <a:t> В.П., профессор </a:t>
            </a:r>
            <a:r>
              <a:rPr lang="ru-RU" sz="2000" dirty="0" smtClean="0">
                <a:cs typeface="Times New Roman" pitchFamily="18" charset="0"/>
              </a:rPr>
              <a:t>,</a:t>
            </a:r>
            <a:r>
              <a:rPr lang="ru-RU" sz="2000" dirty="0">
                <a:cs typeface="Times New Roman" pitchFamily="18" charset="0"/>
              </a:rPr>
              <a:t/>
            </a:r>
            <a:br>
              <a:rPr lang="ru-RU" sz="2000" dirty="0">
                <a:cs typeface="Times New Roman" pitchFamily="18" charset="0"/>
              </a:rPr>
            </a:br>
            <a:r>
              <a:rPr lang="ru-RU" sz="2000" dirty="0" smtClean="0">
                <a:cs typeface="Times New Roman" pitchFamily="18" charset="0"/>
              </a:rPr>
              <a:t>директор института ИТММ</a:t>
            </a:r>
            <a:endParaRPr lang="ru-RU" sz="2000" dirty="0">
              <a:cs typeface="Times New Roman" pitchFamily="18" charset="0"/>
            </a:endParaRPr>
          </a:p>
        </p:txBody>
      </p:sp>
      <p:sp>
        <p:nvSpPr>
          <p:cNvPr id="61447" name="Rectangle 1031"/>
          <p:cNvSpPr>
            <a:spLocks noChangeArrowheads="1"/>
          </p:cNvSpPr>
          <p:nvPr/>
        </p:nvSpPr>
        <p:spPr bwMode="auto">
          <a:xfrm>
            <a:off x="1064568" y="2983405"/>
            <a:ext cx="84201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8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Тема </a:t>
            </a:r>
            <a:r>
              <a:rPr lang="en-US" sz="28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3</a:t>
            </a:r>
            <a:r>
              <a:rPr lang="ru-RU" sz="28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.4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:</a:t>
            </a:r>
            <a:endParaRPr lang="ru-RU" sz="2800" b="1" dirty="0"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</p:txBody>
      </p:sp>
      <p:sp>
        <p:nvSpPr>
          <p:cNvPr id="5" name="Rectangle 1026"/>
          <p:cNvSpPr>
            <a:spLocks noChangeArrowheads="1"/>
          </p:cNvSpPr>
          <p:nvPr/>
        </p:nvSpPr>
        <p:spPr bwMode="auto">
          <a:xfrm>
            <a:off x="982018" y="2335058"/>
            <a:ext cx="8420100" cy="650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3200" b="1" i="1" dirty="0" smtClean="0">
                <a:cs typeface="Times New Roman" pitchFamily="18" charset="0"/>
              </a:rPr>
              <a:t>Методы программирования - 2</a:t>
            </a:r>
            <a:endParaRPr lang="ru-RU" sz="3200" b="1" i="1" dirty="0">
              <a:cs typeface="Times New Roman" pitchFamily="18" charset="0"/>
            </a:endParaRPr>
          </a:p>
        </p:txBody>
      </p:sp>
      <p:sp>
        <p:nvSpPr>
          <p:cNvPr id="6" name="Rectangle 1031"/>
          <p:cNvSpPr>
            <a:spLocks noChangeArrowheads="1"/>
          </p:cNvSpPr>
          <p:nvPr/>
        </p:nvSpPr>
        <p:spPr bwMode="auto">
          <a:xfrm>
            <a:off x="992560" y="1700808"/>
            <a:ext cx="8420100" cy="58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8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Учебный курс</a:t>
            </a:r>
            <a:r>
              <a:rPr lang="ru-RU" sz="2800" i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:</a:t>
            </a:r>
            <a:endParaRPr lang="ru-RU" sz="2800" i="1" dirty="0"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 anchor="ctr"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20</a:t>
            </a:fld>
            <a:r>
              <a:rPr lang="ru-RU" dirty="0"/>
              <a:t> </a:t>
            </a:r>
            <a:r>
              <a:rPr lang="ru-RU" dirty="0" smtClean="0"/>
              <a:t>из 32</a:t>
            </a:r>
            <a:endParaRPr lang="ru-RU" dirty="0"/>
          </a:p>
        </p:txBody>
      </p:sp>
      <p:sp>
        <p:nvSpPr>
          <p:cNvPr id="14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00472" y="239322"/>
            <a:ext cx="85430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</a:rPr>
              <a:t>3.4.</a:t>
            </a:r>
            <a:r>
              <a:rPr lang="ru-RU" altLang="ru-RU" sz="2800" dirty="0">
                <a:latin typeface="Arial" panose="020B0604020202020204" pitchFamily="34" charset="0"/>
              </a:rPr>
              <a:t> </a:t>
            </a:r>
            <a:r>
              <a:rPr lang="ru-RU" altLang="ru-RU" sz="2800" b="1" dirty="0">
                <a:latin typeface="Arial" panose="020B0604020202020204" pitchFamily="34" charset="0"/>
              </a:rPr>
              <a:t>Таблицы с вычислимым </a:t>
            </a:r>
            <a:r>
              <a:rPr lang="ru-RU" altLang="ru-RU" sz="2800" b="1" dirty="0" smtClean="0">
                <a:latin typeface="Arial" panose="020B0604020202020204" pitchFamily="34" charset="0"/>
              </a:rPr>
              <a:t>входом…</a:t>
            </a:r>
            <a:endParaRPr lang="ru-RU" altLang="ru-RU" sz="2800" b="1" dirty="0">
              <a:latin typeface="Arial" panose="020B0604020202020204" pitchFamily="34" charset="0"/>
            </a:endParaRP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200472" y="1340768"/>
            <a:ext cx="9578266" cy="108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287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2171700" indent="-609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971800" indent="-609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771900" indent="-609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2291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46863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51435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56007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altLang="ru-RU" dirty="0"/>
              <a:t>Пусть ключи равновероятны и функция </a:t>
            </a:r>
            <a:r>
              <a:rPr lang="ru-RU" altLang="ru-RU" dirty="0" smtClean="0"/>
              <a:t>хеширования </a:t>
            </a:r>
            <a:r>
              <a:rPr lang="ru-RU" altLang="ru-RU" dirty="0"/>
              <a:t>равномерно рассеивает ключи по структуре хранения (</a:t>
            </a:r>
            <a:r>
              <a:rPr lang="en-US" altLang="ru-RU" dirty="0"/>
              <a:t>M</a:t>
            </a:r>
            <a:r>
              <a:rPr lang="ru-RU" altLang="ru-RU" dirty="0"/>
              <a:t> – количество строк памяти, </a:t>
            </a:r>
            <a:r>
              <a:rPr lang="en-US" altLang="ru-RU" dirty="0"/>
              <a:t>n</a:t>
            </a:r>
            <a:r>
              <a:rPr lang="ru-RU" altLang="ru-RU" dirty="0"/>
              <a:t> – количество записей)</a:t>
            </a:r>
            <a:endParaRPr lang="en-US" altLang="ru-RU" dirty="0"/>
          </a:p>
        </p:txBody>
      </p:sp>
      <p:graphicFrame>
        <p:nvGraphicFramePr>
          <p:cNvPr id="20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99536458"/>
              </p:ext>
            </p:extLst>
          </p:nvPr>
        </p:nvGraphicFramePr>
        <p:xfrm>
          <a:off x="128464" y="2386608"/>
          <a:ext cx="9650274" cy="3922712"/>
        </p:xfrm>
        <a:graphic>
          <a:graphicData uri="http://schemas.openxmlformats.org/presentationml/2006/ole">
            <p:oleObj spid="_x0000_s50200" name="Уравнение" r:id="rId3" imgW="4686120" imgH="2057400" progId="Equation.3">
              <p:embed/>
            </p:oleObj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77688" y="980728"/>
            <a:ext cx="7467600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6</a:t>
            </a: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. Оценка эффективности…</a:t>
            </a:r>
            <a:endParaRPr kumimoji="0" lang="ru-RU" altLang="ru-RU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5000"/>
              </a:lnSpc>
              <a:buFontTx/>
              <a:buNone/>
            </a:pPr>
            <a:r>
              <a:rPr lang="ru-RU" altLang="ru-RU" sz="1200" b="1" dirty="0">
                <a:latin typeface="+mj-lt"/>
              </a:rPr>
              <a:t>Таблицы с вычислимым входом</a:t>
            </a:r>
          </a:p>
        </p:txBody>
      </p:sp>
    </p:spTree>
    <p:extLst>
      <p:ext uri="{BB962C8B-B14F-4D97-AF65-F5344CB8AC3E}">
        <p14:creationId xmlns:p14="http://schemas.microsoft.com/office/powerpoint/2010/main" xmlns="" val="62947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 anchor="ctr"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21</a:t>
            </a:fld>
            <a:r>
              <a:rPr lang="ru-RU" dirty="0"/>
              <a:t> </a:t>
            </a:r>
            <a:r>
              <a:rPr lang="ru-RU" dirty="0" smtClean="0"/>
              <a:t>из 32</a:t>
            </a:r>
            <a:endParaRPr lang="ru-RU" dirty="0"/>
          </a:p>
        </p:txBody>
      </p:sp>
      <p:sp>
        <p:nvSpPr>
          <p:cNvPr id="11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00472" y="239322"/>
            <a:ext cx="85430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</a:rPr>
              <a:t>3.4.</a:t>
            </a:r>
            <a:r>
              <a:rPr lang="ru-RU" altLang="ru-RU" sz="2800" dirty="0">
                <a:latin typeface="Arial" panose="020B0604020202020204" pitchFamily="34" charset="0"/>
              </a:rPr>
              <a:t> </a:t>
            </a:r>
            <a:r>
              <a:rPr lang="ru-RU" altLang="ru-RU" sz="2800" b="1" dirty="0">
                <a:latin typeface="Arial" panose="020B0604020202020204" pitchFamily="34" charset="0"/>
              </a:rPr>
              <a:t>Таблицы с вычислимым </a:t>
            </a:r>
            <a:r>
              <a:rPr lang="ru-RU" altLang="ru-RU" sz="2800" b="1" dirty="0" smtClean="0">
                <a:latin typeface="Arial" panose="020B0604020202020204" pitchFamily="34" charset="0"/>
              </a:rPr>
              <a:t>входом…</a:t>
            </a:r>
            <a:endParaRPr lang="ru-RU" altLang="ru-RU" sz="2800" b="1" dirty="0">
              <a:latin typeface="Arial" panose="020B0604020202020204" pitchFamily="34" charset="0"/>
            </a:endParaRPr>
          </a:p>
        </p:txBody>
      </p:sp>
      <p:graphicFrame>
        <p:nvGraphicFramePr>
          <p:cNvPr id="2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47081248"/>
              </p:ext>
            </p:extLst>
          </p:nvPr>
        </p:nvGraphicFramePr>
        <p:xfrm>
          <a:off x="200472" y="1717522"/>
          <a:ext cx="6894513" cy="3057525"/>
        </p:xfrm>
        <a:graphic>
          <a:graphicData uri="http://schemas.openxmlformats.org/presentationml/2006/ole">
            <p:oleObj spid="_x0000_s51233" name="Формула" r:id="rId3" imgW="2895600" imgH="1282700" progId="Equation.3">
              <p:embed/>
            </p:oleObj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00472" y="1102161"/>
            <a:ext cx="7467600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6</a:t>
            </a: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. Оценка эффективности…</a:t>
            </a:r>
            <a:endParaRPr kumimoji="0" lang="ru-RU" altLang="ru-RU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5000"/>
              </a:lnSpc>
              <a:buFontTx/>
              <a:buNone/>
            </a:pPr>
            <a:r>
              <a:rPr lang="ru-RU" altLang="ru-RU" sz="1200" b="1" dirty="0">
                <a:latin typeface="+mj-lt"/>
              </a:rPr>
              <a:t>Таблицы с вычислимым входом</a:t>
            </a:r>
          </a:p>
        </p:txBody>
      </p:sp>
    </p:spTree>
    <p:extLst>
      <p:ext uri="{BB962C8B-B14F-4D97-AF65-F5344CB8AC3E}">
        <p14:creationId xmlns:p14="http://schemas.microsoft.com/office/powerpoint/2010/main" xmlns="" val="148430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 anchor="ctr"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22</a:t>
            </a:fld>
            <a:r>
              <a:rPr lang="ru-RU" dirty="0"/>
              <a:t> </a:t>
            </a:r>
            <a:r>
              <a:rPr lang="ru-RU" dirty="0" smtClean="0"/>
              <a:t>из 32</a:t>
            </a:r>
            <a:endParaRPr lang="ru-RU" dirty="0"/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00472" y="239322"/>
            <a:ext cx="85430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</a:rPr>
              <a:t>3.4.</a:t>
            </a:r>
            <a:r>
              <a:rPr lang="ru-RU" altLang="ru-RU" sz="2800" dirty="0">
                <a:latin typeface="Arial" panose="020B0604020202020204" pitchFamily="34" charset="0"/>
              </a:rPr>
              <a:t> </a:t>
            </a:r>
            <a:r>
              <a:rPr lang="ru-RU" altLang="ru-RU" sz="2800" b="1" dirty="0">
                <a:latin typeface="Arial" panose="020B0604020202020204" pitchFamily="34" charset="0"/>
              </a:rPr>
              <a:t>Таблицы с вычислимым </a:t>
            </a:r>
            <a:r>
              <a:rPr lang="ru-RU" altLang="ru-RU" sz="2800" b="1" dirty="0" smtClean="0">
                <a:latin typeface="Arial" panose="020B0604020202020204" pitchFamily="34" charset="0"/>
              </a:rPr>
              <a:t>входом…</a:t>
            </a:r>
            <a:endParaRPr lang="ru-RU" altLang="ru-RU" sz="2800" b="1" dirty="0">
              <a:latin typeface="Arial" panose="020B0604020202020204" pitchFamily="34" charset="0"/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200472" y="1676400"/>
            <a:ext cx="9578266" cy="125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 marL="2857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287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2171700" indent="-609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971800" indent="-609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771900" indent="-609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2291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46863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51435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56007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15000"/>
              </a:spcBef>
              <a:buFont typeface="Wingdings" panose="05000000000000000000" pitchFamily="2" charset="2"/>
              <a:buChar char="þ"/>
            </a:pPr>
            <a:r>
              <a:rPr lang="ru-RU" altLang="ru-RU" dirty="0" smtClean="0"/>
              <a:t> Число </a:t>
            </a:r>
            <a:r>
              <a:rPr lang="ru-RU" altLang="ru-RU" dirty="0"/>
              <a:t>сравнений при вставке равно числу сравнений при </a:t>
            </a:r>
            <a:r>
              <a:rPr lang="ru-RU" altLang="ru-RU" dirty="0" smtClean="0"/>
              <a:t>поиске.</a:t>
            </a:r>
            <a:endParaRPr lang="ru-RU" altLang="ru-RU" dirty="0"/>
          </a:p>
          <a:p>
            <a:pPr>
              <a:lnSpc>
                <a:spcPct val="100000"/>
              </a:lnSpc>
              <a:spcBef>
                <a:spcPct val="15000"/>
              </a:spcBef>
            </a:pPr>
            <a:r>
              <a:rPr lang="ru-RU" altLang="ru-RU" dirty="0"/>
              <a:t>Оценим среднее количество сравнений при поиске в таблице с </a:t>
            </a:r>
            <a:r>
              <a:rPr lang="en-US" altLang="ru-RU" b="1" i="1" dirty="0"/>
              <a:t>n</a:t>
            </a:r>
            <a:r>
              <a:rPr lang="en-US" altLang="ru-RU" dirty="0"/>
              <a:t> </a:t>
            </a:r>
            <a:r>
              <a:rPr lang="ru-RU" altLang="ru-RU" dirty="0"/>
              <a:t>записями</a:t>
            </a:r>
            <a:endParaRPr lang="en-US" altLang="ru-RU" dirty="0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69318840"/>
              </p:ext>
            </p:extLst>
          </p:nvPr>
        </p:nvGraphicFramePr>
        <p:xfrm>
          <a:off x="657672" y="2932128"/>
          <a:ext cx="6553200" cy="3040062"/>
        </p:xfrm>
        <a:graphic>
          <a:graphicData uri="http://schemas.openxmlformats.org/presentationml/2006/ole">
            <p:oleObj spid="_x0000_s63512" name="Формула" r:id="rId3" imgW="3225800" imgH="1498600" progId="Equation.3">
              <p:embed/>
            </p:oleObj>
          </a:graphicData>
        </a:graphic>
      </p:graphicFrame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200472" y="1102161"/>
            <a:ext cx="7467600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6</a:t>
            </a: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. Оценка эффективности…</a:t>
            </a:r>
            <a:endParaRPr kumimoji="0" lang="ru-RU" altLang="ru-RU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5000"/>
              </a:lnSpc>
              <a:buFontTx/>
              <a:buNone/>
            </a:pPr>
            <a:r>
              <a:rPr lang="ru-RU" altLang="ru-RU" sz="1200" b="1" dirty="0">
                <a:latin typeface="+mj-lt"/>
              </a:rPr>
              <a:t>Таблицы с вычислимым входом</a:t>
            </a:r>
          </a:p>
        </p:txBody>
      </p:sp>
    </p:spTree>
    <p:extLst>
      <p:ext uri="{BB962C8B-B14F-4D97-AF65-F5344CB8AC3E}">
        <p14:creationId xmlns:p14="http://schemas.microsoft.com/office/powerpoint/2010/main" xmlns="" val="238981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 anchor="ctr"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23</a:t>
            </a:fld>
            <a:r>
              <a:rPr lang="ru-RU" dirty="0"/>
              <a:t> </a:t>
            </a:r>
            <a:r>
              <a:rPr lang="ru-RU" dirty="0" smtClean="0"/>
              <a:t>из 32</a:t>
            </a:r>
            <a:endParaRPr lang="ru-RU" dirty="0"/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00472" y="239322"/>
            <a:ext cx="85430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</a:rPr>
              <a:t>3.4.</a:t>
            </a:r>
            <a:r>
              <a:rPr lang="ru-RU" altLang="ru-RU" sz="2800" dirty="0">
                <a:latin typeface="Arial" panose="020B0604020202020204" pitchFamily="34" charset="0"/>
              </a:rPr>
              <a:t> </a:t>
            </a:r>
            <a:r>
              <a:rPr lang="ru-RU" altLang="ru-RU" sz="2800" b="1" dirty="0">
                <a:latin typeface="Arial" panose="020B0604020202020204" pitchFamily="34" charset="0"/>
              </a:rPr>
              <a:t>Таблицы с вычислимым </a:t>
            </a:r>
            <a:r>
              <a:rPr lang="ru-RU" altLang="ru-RU" sz="2800" b="1" dirty="0" smtClean="0">
                <a:latin typeface="Arial" panose="020B0604020202020204" pitchFamily="34" charset="0"/>
              </a:rPr>
              <a:t>входом…</a:t>
            </a:r>
            <a:endParaRPr lang="ru-RU" altLang="ru-RU" sz="2800" b="1" dirty="0">
              <a:latin typeface="Arial" panose="020B0604020202020204" pitchFamily="34" charset="0"/>
            </a:endParaRP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376936" y="2514600"/>
            <a:ext cx="5184576" cy="1372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altLang="ru-RU" sz="2600" dirty="0" smtClean="0"/>
              <a:t>Для открытого перемешивания </a:t>
            </a:r>
            <a:r>
              <a:rPr lang="en-US" altLang="ru-RU" sz="2600" dirty="0" smtClean="0"/>
              <a:t/>
            </a:r>
            <a:br>
              <a:rPr lang="en-US" altLang="ru-RU" sz="2600" dirty="0" smtClean="0"/>
            </a:br>
            <a:r>
              <a:rPr lang="ru-RU" altLang="ru-RU" sz="2600" dirty="0" smtClean="0"/>
              <a:t>сложность поиска оценивается как</a:t>
            </a:r>
          </a:p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lang="en-US" altLang="ru-RU" sz="2600" dirty="0" smtClean="0">
                <a:solidFill>
                  <a:schemeClr val="tx1"/>
                </a:solidFill>
              </a:rPr>
              <a:t>E=(1-</a:t>
            </a:r>
            <a:r>
              <a:rPr lang="en-US" altLang="ru-RU" sz="2600" dirty="0" smtClean="0">
                <a:solidFill>
                  <a:schemeClr val="tx1"/>
                </a:solidFill>
                <a:sym typeface="Symbol" panose="05050102010706020507" pitchFamily="18" charset="2"/>
              </a:rPr>
              <a:t>/2)/(1-)</a:t>
            </a:r>
            <a:endParaRPr lang="ru-RU" altLang="ru-RU" sz="2600" dirty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4989604" y="4342547"/>
            <a:ext cx="3779819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  <a:buFontTx/>
              <a:buNone/>
            </a:pPr>
            <a:r>
              <a:rPr lang="ru-RU" altLang="ru-RU" sz="2600" b="1" dirty="0"/>
              <a:t>Экспериментальная оценка сложности</a:t>
            </a:r>
            <a:r>
              <a:rPr lang="ru-RU" altLang="ru-RU" sz="2600" dirty="0" smtClean="0"/>
              <a:t>:</a:t>
            </a:r>
            <a:endParaRPr lang="ru-RU" altLang="ru-RU" sz="2600" dirty="0">
              <a:solidFill>
                <a:schemeClr val="tx1"/>
              </a:solidFill>
            </a:endParaRPr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200472" y="1484784"/>
            <a:ext cx="9578266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altLang="ru-RU" sz="2600" dirty="0" smtClean="0"/>
              <a:t>Эффективность зависит не от количества записей, а от степени </a:t>
            </a:r>
            <a:r>
              <a:rPr lang="ru-RU" altLang="ru-RU" sz="2600" dirty="0" err="1" smtClean="0"/>
              <a:t>заполненности</a:t>
            </a:r>
            <a:r>
              <a:rPr lang="ru-RU" altLang="ru-RU" sz="2600" dirty="0" smtClean="0"/>
              <a:t> структуры хранения (!!!)</a:t>
            </a:r>
            <a:endParaRPr lang="ru-RU" altLang="ru-RU" sz="2600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00472" y="1102161"/>
            <a:ext cx="7467600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6</a:t>
            </a: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. Оценка эффективности</a:t>
            </a:r>
            <a:endParaRPr kumimoji="0" lang="ru-RU" altLang="ru-RU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5000"/>
              </a:lnSpc>
              <a:buFontTx/>
              <a:buNone/>
            </a:pPr>
            <a:r>
              <a:rPr lang="ru-RU" altLang="ru-RU" sz="1200" b="1" dirty="0">
                <a:latin typeface="+mj-lt"/>
              </a:rPr>
              <a:t>Таблицы с вычислимым входом</a:t>
            </a:r>
          </a:p>
        </p:txBody>
      </p:sp>
      <p:graphicFrame>
        <p:nvGraphicFramePr>
          <p:cNvPr id="15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29897200"/>
              </p:ext>
            </p:extLst>
          </p:nvPr>
        </p:nvGraphicFramePr>
        <p:xfrm>
          <a:off x="632520" y="2410544"/>
          <a:ext cx="2468563" cy="4114800"/>
        </p:xfrm>
        <a:graphic>
          <a:graphicData uri="http://schemas.openxmlformats.org/presentationml/2006/ole">
            <p:oleObj spid="_x0000_s52266" name="Рисунок" r:id="rId3" imgW="1031240" imgH="1717040" progId="Word.Picture.8">
              <p:embed/>
            </p:oleObj>
          </a:graphicData>
        </a:graphic>
      </p:graphicFrame>
      <p:graphicFrame>
        <p:nvGraphicFramePr>
          <p:cNvPr id="16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6018069"/>
              </p:ext>
            </p:extLst>
          </p:nvPr>
        </p:nvGraphicFramePr>
        <p:xfrm>
          <a:off x="784920" y="2492846"/>
          <a:ext cx="3294063" cy="3822700"/>
        </p:xfrm>
        <a:graphic>
          <a:graphicData uri="http://schemas.openxmlformats.org/presentationml/2006/ole">
            <p:oleObj spid="_x0000_s52267" name="Рисунок" r:id="rId4" imgW="1371600" imgH="1590040" progId="Word.Picture.8">
              <p:embed/>
            </p:oleObj>
          </a:graphicData>
        </a:graphic>
      </p:graphicFrame>
      <p:pic>
        <p:nvPicPr>
          <p:cNvPr id="17" name="Picture 14" descr="http://script-coding.info/uploads/posts/2012-12/1355338743_x_4b6dcbb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65368" y="4725144"/>
            <a:ext cx="610520" cy="4881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6072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utoUpdateAnimBg="0"/>
      <p:bldP spid="26" grpId="0" autoUpdateAnimBg="0"/>
      <p:bldP spid="27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 anchor="ctr"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24</a:t>
            </a:fld>
            <a:r>
              <a:rPr lang="ru-RU" dirty="0"/>
              <a:t> </a:t>
            </a:r>
            <a:r>
              <a:rPr lang="ru-RU" dirty="0" smtClean="0"/>
              <a:t>из 32</a:t>
            </a:r>
          </a:p>
        </p:txBody>
      </p:sp>
      <p:sp>
        <p:nvSpPr>
          <p:cNvPr id="11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00472" y="239322"/>
            <a:ext cx="85430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</a:rPr>
              <a:t>3.4.</a:t>
            </a:r>
            <a:r>
              <a:rPr lang="ru-RU" altLang="ru-RU" sz="2800" dirty="0">
                <a:latin typeface="Arial" panose="020B0604020202020204" pitchFamily="34" charset="0"/>
              </a:rPr>
              <a:t> </a:t>
            </a:r>
            <a:r>
              <a:rPr lang="ru-RU" altLang="ru-RU" sz="2800" b="1" dirty="0">
                <a:latin typeface="Arial" panose="020B0604020202020204" pitchFamily="34" charset="0"/>
              </a:rPr>
              <a:t>Таблицы с вычислимым </a:t>
            </a:r>
            <a:r>
              <a:rPr lang="ru-RU" altLang="ru-RU" sz="2800" b="1" dirty="0" smtClean="0">
                <a:latin typeface="Arial" panose="020B0604020202020204" pitchFamily="34" charset="0"/>
              </a:rPr>
              <a:t>входом…</a:t>
            </a:r>
            <a:endParaRPr lang="ru-RU" altLang="ru-RU" sz="2800" b="1" dirty="0">
              <a:latin typeface="Arial" panose="020B0604020202020204" pitchFamily="34" charset="0"/>
            </a:endParaRPr>
          </a:p>
        </p:txBody>
      </p:sp>
      <p:sp>
        <p:nvSpPr>
          <p:cNvPr id="1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03116" y="1119749"/>
            <a:ext cx="9575622" cy="437043"/>
          </a:xfr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Разрешение коллизий – метод цепочек…</a:t>
            </a: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416496" y="1556792"/>
            <a:ext cx="9361040" cy="433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 marL="190500" indent="-1905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1905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2171700" indent="-609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971800" indent="-609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771900" indent="-609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2291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46863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51435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56007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15000"/>
              </a:spcBef>
              <a:buFont typeface="Wingdings" panose="05000000000000000000" pitchFamily="2" charset="2"/>
              <a:buChar char="þ"/>
            </a:pPr>
            <a:r>
              <a:rPr lang="ru-RU" altLang="ru-RU" sz="2600" dirty="0"/>
              <a:t> Замечания к открытому перемешиванию как способу разрешения коллизий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  <a:buFontTx/>
              <a:buChar char="•"/>
            </a:pPr>
            <a:r>
              <a:rPr lang="ru-RU" altLang="ru-RU" sz="2600" dirty="0"/>
              <a:t>Размер памяти для таблицы фиксирован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  <a:buFontTx/>
              <a:buChar char="•"/>
            </a:pPr>
            <a:r>
              <a:rPr lang="ru-RU" altLang="ru-RU" sz="2600" dirty="0"/>
              <a:t>Хранение записей без упорядоченности по ключам</a:t>
            </a:r>
          </a:p>
          <a:p>
            <a:pPr>
              <a:lnSpc>
                <a:spcPct val="100000"/>
              </a:lnSpc>
              <a:spcBef>
                <a:spcPct val="15000"/>
              </a:spcBef>
              <a:buFont typeface="Wingdings" panose="05000000000000000000" pitchFamily="2" charset="2"/>
              <a:buChar char="Ä"/>
            </a:pPr>
            <a:r>
              <a:rPr lang="ru-RU" altLang="ru-RU" sz="2600" dirty="0"/>
              <a:t>Широко используемый подход для разрешения коллизий – </a:t>
            </a:r>
            <a:r>
              <a:rPr lang="ru-RU" altLang="ru-RU" sz="2600" i="1" dirty="0"/>
              <a:t>метод цепочек</a:t>
            </a:r>
            <a:r>
              <a:rPr lang="ru-RU" altLang="ru-RU" sz="2600" dirty="0"/>
              <a:t>, когда все записи, для которых функция хеширования определяет одно и тоже значение, представляются в виде линейного списка</a:t>
            </a:r>
          </a:p>
          <a:p>
            <a:pPr>
              <a:lnSpc>
                <a:spcPct val="100000"/>
              </a:lnSpc>
              <a:spcBef>
                <a:spcPct val="15000"/>
              </a:spcBef>
              <a:buFont typeface="Wingdings" panose="05000000000000000000" pitchFamily="2" charset="2"/>
              <a:buChar char="þ"/>
            </a:pPr>
            <a:r>
              <a:rPr lang="ru-RU" altLang="ru-RU" sz="2600" dirty="0"/>
              <a:t> Открытое перемешивание еще называют </a:t>
            </a:r>
            <a:r>
              <a:rPr lang="ru-RU" altLang="ru-RU" sz="2600" i="1" dirty="0"/>
              <a:t>закрытым хешированием</a:t>
            </a:r>
            <a:r>
              <a:rPr lang="ru-RU" altLang="ru-RU" sz="2600" dirty="0"/>
              <a:t>, метод цепочек – </a:t>
            </a:r>
            <a:r>
              <a:rPr lang="ru-RU" altLang="ru-RU" sz="2600" i="1" dirty="0"/>
              <a:t>открытое хеширование</a:t>
            </a:r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5000"/>
              </a:lnSpc>
              <a:buFontTx/>
              <a:buNone/>
            </a:pPr>
            <a:r>
              <a:rPr lang="ru-RU" altLang="ru-RU" sz="1200" b="1" dirty="0">
                <a:latin typeface="+mj-lt"/>
              </a:rPr>
              <a:t>Таблицы с вычислимым входом</a:t>
            </a:r>
          </a:p>
        </p:txBody>
      </p:sp>
    </p:spTree>
    <p:extLst>
      <p:ext uri="{BB962C8B-B14F-4D97-AF65-F5344CB8AC3E}">
        <p14:creationId xmlns:p14="http://schemas.microsoft.com/office/powerpoint/2010/main" xmlns="" val="427600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 anchor="ctr"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25</a:t>
            </a:fld>
            <a:r>
              <a:rPr lang="ru-RU" dirty="0"/>
              <a:t> </a:t>
            </a:r>
            <a:r>
              <a:rPr lang="ru-RU" dirty="0" smtClean="0"/>
              <a:t>из 32</a:t>
            </a:r>
            <a:endParaRPr lang="ru-RU" dirty="0"/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00472" y="239322"/>
            <a:ext cx="85430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</a:rPr>
              <a:t>3.4.</a:t>
            </a:r>
            <a:r>
              <a:rPr lang="ru-RU" altLang="ru-RU" sz="2800" dirty="0">
                <a:latin typeface="Arial" panose="020B0604020202020204" pitchFamily="34" charset="0"/>
              </a:rPr>
              <a:t> </a:t>
            </a:r>
            <a:r>
              <a:rPr lang="ru-RU" altLang="ru-RU" sz="2800" b="1" dirty="0">
                <a:latin typeface="Arial" panose="020B0604020202020204" pitchFamily="34" charset="0"/>
              </a:rPr>
              <a:t>Таблицы с вычислимым </a:t>
            </a:r>
            <a:r>
              <a:rPr lang="ru-RU" altLang="ru-RU" sz="2800" b="1" dirty="0" smtClean="0">
                <a:latin typeface="Arial" panose="020B0604020202020204" pitchFamily="34" charset="0"/>
              </a:rPr>
              <a:t>входом…</a:t>
            </a:r>
            <a:endParaRPr lang="ru-RU" altLang="ru-RU" sz="2800" b="1" dirty="0">
              <a:latin typeface="Arial" panose="020B0604020202020204" pitchFamily="34" charset="0"/>
            </a:endParaRP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590128" y="1672610"/>
            <a:ext cx="7315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marL="190500" indent="-1905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1905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2171700" indent="-609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971800" indent="-609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771900" indent="-609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2291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46863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51435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56007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15000"/>
              </a:spcBef>
            </a:pPr>
            <a:r>
              <a:rPr lang="ru-RU" altLang="ru-RU" sz="2600" b="1" dirty="0"/>
              <a:t>Структура хранения</a:t>
            </a:r>
          </a:p>
        </p:txBody>
      </p:sp>
      <p:graphicFrame>
        <p:nvGraphicFramePr>
          <p:cNvPr id="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61404224"/>
              </p:ext>
            </p:extLst>
          </p:nvPr>
        </p:nvGraphicFramePr>
        <p:xfrm>
          <a:off x="352872" y="2420888"/>
          <a:ext cx="7010400" cy="2433638"/>
        </p:xfrm>
        <a:graphic>
          <a:graphicData uri="http://schemas.openxmlformats.org/presentationml/2006/ole">
            <p:oleObj spid="_x0000_s64629" name="Рисунок" r:id="rId3" imgW="3429000" imgH="1188720" progId="Word.Picture.8">
              <p:embed/>
            </p:oleObj>
          </a:graphicData>
        </a:graphic>
      </p:graphicFrame>
      <p:sp>
        <p:nvSpPr>
          <p:cNvPr id="13" name="Rectangle 2050"/>
          <p:cNvSpPr txBox="1">
            <a:spLocks noChangeArrowheads="1"/>
          </p:cNvSpPr>
          <p:nvPr/>
        </p:nvSpPr>
        <p:spPr bwMode="auto">
          <a:xfrm>
            <a:off x="203116" y="1119749"/>
            <a:ext cx="957562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7. Разрешение коллизий – метод цепочек…</a:t>
            </a:r>
            <a:endParaRPr kumimoji="0" lang="ru-RU" altLang="ru-RU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5000"/>
              </a:lnSpc>
              <a:buFontTx/>
              <a:buNone/>
            </a:pPr>
            <a:r>
              <a:rPr lang="ru-RU" altLang="ru-RU" sz="1200" b="1" dirty="0">
                <a:latin typeface="+mj-lt"/>
              </a:rPr>
              <a:t>Таблицы с вычислимым входом</a:t>
            </a:r>
          </a:p>
        </p:txBody>
      </p:sp>
    </p:spTree>
    <p:extLst>
      <p:ext uri="{BB962C8B-B14F-4D97-AF65-F5344CB8AC3E}">
        <p14:creationId xmlns:p14="http://schemas.microsoft.com/office/powerpoint/2010/main" xmlns="" val="3218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 anchor="ctr"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26</a:t>
            </a:fld>
            <a:r>
              <a:rPr lang="ru-RU" dirty="0"/>
              <a:t> </a:t>
            </a:r>
            <a:r>
              <a:rPr lang="ru-RU" dirty="0" smtClean="0"/>
              <a:t>из 32</a:t>
            </a:r>
            <a:endParaRPr lang="ru-RU" dirty="0"/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00472" y="239322"/>
            <a:ext cx="85430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</a:rPr>
              <a:t>3.4.</a:t>
            </a:r>
            <a:r>
              <a:rPr lang="ru-RU" altLang="ru-RU" sz="2800" dirty="0">
                <a:latin typeface="Arial" panose="020B0604020202020204" pitchFamily="34" charset="0"/>
              </a:rPr>
              <a:t> </a:t>
            </a:r>
            <a:r>
              <a:rPr lang="ru-RU" altLang="ru-RU" sz="2800" b="1" dirty="0">
                <a:latin typeface="Arial" panose="020B0604020202020204" pitchFamily="34" charset="0"/>
              </a:rPr>
              <a:t>Таблицы с вычислимым </a:t>
            </a:r>
            <a:r>
              <a:rPr lang="ru-RU" altLang="ru-RU" sz="2800" b="1" dirty="0" smtClean="0">
                <a:latin typeface="Arial" panose="020B0604020202020204" pitchFamily="34" charset="0"/>
              </a:rPr>
              <a:t>входом…</a:t>
            </a:r>
            <a:endParaRPr lang="ru-RU" altLang="ru-RU" sz="2800" b="1" dirty="0">
              <a:latin typeface="Arial" panose="020B0604020202020204" pitchFamily="34" charset="0"/>
            </a:endParaRPr>
          </a:p>
        </p:txBody>
      </p:sp>
      <p:graphicFrame>
        <p:nvGraphicFramePr>
          <p:cNvPr id="15" name="Object 5"/>
          <p:cNvGraphicFramePr>
            <a:graphicFrameLocks noChangeAspect="1"/>
          </p:cNvGraphicFramePr>
          <p:nvPr/>
        </p:nvGraphicFramePr>
        <p:xfrm>
          <a:off x="1384300" y="2203450"/>
          <a:ext cx="1858963" cy="3822700"/>
        </p:xfrm>
        <a:graphic>
          <a:graphicData uri="http://schemas.openxmlformats.org/presentationml/2006/ole">
            <p:oleObj spid="_x0000_s79881" name="Рисунок" r:id="rId3" imgW="1361440" imgH="2799080" progId="Word.Picture.8">
              <p:embed/>
            </p:oleObj>
          </a:graphicData>
        </a:graphic>
      </p:graphicFrame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4114800" y="2286000"/>
            <a:ext cx="4495800" cy="1066800"/>
          </a:xfrm>
          <a:prstGeom prst="wedgeRoundRectCallout">
            <a:avLst>
              <a:gd name="adj1" fmla="val -69917"/>
              <a:gd name="adj2" fmla="val 169644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46800" bIns="46800"/>
          <a:lstStyle/>
          <a:p>
            <a:pPr algn="ctr"/>
            <a:r>
              <a:rPr lang="ru-RU" altLang="ru-RU" sz="2400" dirty="0"/>
              <a:t>Абстрактный базовый класс для таблиц с вычислимым входом</a:t>
            </a: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4114800" y="4572000"/>
            <a:ext cx="4495800" cy="1066800"/>
          </a:xfrm>
          <a:prstGeom prst="wedgeRoundRectCallout">
            <a:avLst>
              <a:gd name="adj1" fmla="val -69917"/>
              <a:gd name="adj2" fmla="val 51787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0" bIns="46800"/>
          <a:lstStyle/>
          <a:p>
            <a:pPr algn="ctr"/>
            <a:r>
              <a:rPr lang="ru-RU" altLang="ru-RU" sz="2400" dirty="0"/>
              <a:t>Класс для таблиц с вычислимым входом на основе метода цепочек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5486400" y="3573016"/>
            <a:ext cx="3124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  <a:buFontTx/>
              <a:buNone/>
            </a:pPr>
            <a:r>
              <a:rPr lang="ru-RU" altLang="ru-RU" sz="2400" b="1" dirty="0">
                <a:solidFill>
                  <a:schemeClr val="tx1"/>
                </a:solidFill>
              </a:rPr>
              <a:t>Пример</a:t>
            </a:r>
            <a:r>
              <a:rPr lang="ru-RU" altLang="ru-RU" sz="2400" dirty="0" smtClean="0">
                <a:solidFill>
                  <a:schemeClr val="tx1"/>
                </a:solidFill>
              </a:rPr>
              <a:t>:</a:t>
            </a:r>
            <a:endParaRPr lang="ru-RU" altLang="ru-RU" sz="2400" dirty="0">
              <a:solidFill>
                <a:schemeClr val="tx1"/>
              </a:solidFill>
            </a:endParaRP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662136" y="1568405"/>
            <a:ext cx="7315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marL="190500" indent="-1905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1905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2171700" indent="-609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971800" indent="-609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771900" indent="-609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2291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46863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51435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56007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15000"/>
              </a:spcBef>
            </a:pPr>
            <a:r>
              <a:rPr lang="ru-RU" altLang="ru-RU" sz="2600" b="1" dirty="0"/>
              <a:t>Реализация</a:t>
            </a:r>
          </a:p>
        </p:txBody>
      </p:sp>
      <p:sp>
        <p:nvSpPr>
          <p:cNvPr id="20" name="Rectangle 2050"/>
          <p:cNvSpPr txBox="1">
            <a:spLocks noChangeArrowheads="1"/>
          </p:cNvSpPr>
          <p:nvPr/>
        </p:nvSpPr>
        <p:spPr bwMode="auto">
          <a:xfrm>
            <a:off x="203116" y="1119749"/>
            <a:ext cx="957562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7. Разрешение коллизий – метод цепочек…</a:t>
            </a:r>
            <a:endParaRPr kumimoji="0" lang="ru-RU" altLang="ru-RU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5000"/>
              </a:lnSpc>
              <a:buFontTx/>
              <a:buNone/>
            </a:pPr>
            <a:r>
              <a:rPr lang="ru-RU" altLang="ru-RU" sz="1200" b="1" dirty="0">
                <a:latin typeface="+mj-lt"/>
              </a:rPr>
              <a:t>Таблицы с вычислимым входом</a:t>
            </a:r>
          </a:p>
        </p:txBody>
      </p:sp>
      <p:pic>
        <p:nvPicPr>
          <p:cNvPr id="13" name="Picture 14" descr="http://script-coding.info/uploads/posts/2012-12/1355338743_x_4b6dcbb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8384" y="5661248"/>
            <a:ext cx="610520" cy="488183"/>
          </a:xfrm>
          <a:prstGeom prst="rect">
            <a:avLst/>
          </a:prstGeom>
          <a:noFill/>
        </p:spPr>
      </p:pic>
      <p:pic>
        <p:nvPicPr>
          <p:cNvPr id="22" name="Picture 14" descr="http://script-coding.info/uploads/posts/2012-12/1355338743_x_4b6dcbb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1232" y="3573016"/>
            <a:ext cx="610520" cy="4881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1703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 autoUpdateAnimBg="0"/>
      <p:bldP spid="17" grpId="0" animBg="1" autoUpdateAnimBg="0"/>
      <p:bldP spid="19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 anchor="ctr"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27</a:t>
            </a:fld>
            <a:r>
              <a:rPr lang="ru-RU" dirty="0"/>
              <a:t> </a:t>
            </a:r>
            <a:r>
              <a:rPr lang="ru-RU" dirty="0" smtClean="0"/>
              <a:t>из 32</a:t>
            </a:r>
            <a:endParaRPr lang="ru-RU" dirty="0"/>
          </a:p>
        </p:txBody>
      </p:sp>
      <p:sp>
        <p:nvSpPr>
          <p:cNvPr id="11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00472" y="239322"/>
            <a:ext cx="85430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</a:rPr>
              <a:t>3.4.</a:t>
            </a:r>
            <a:r>
              <a:rPr lang="ru-RU" altLang="ru-RU" sz="2800" dirty="0">
                <a:latin typeface="Arial" panose="020B0604020202020204" pitchFamily="34" charset="0"/>
              </a:rPr>
              <a:t> </a:t>
            </a:r>
            <a:r>
              <a:rPr lang="ru-RU" altLang="ru-RU" sz="2800" b="1" dirty="0">
                <a:latin typeface="Arial" panose="020B0604020202020204" pitchFamily="34" charset="0"/>
              </a:rPr>
              <a:t>Таблицы с вычислимым входом</a:t>
            </a:r>
          </a:p>
        </p:txBody>
      </p:sp>
      <p:sp>
        <p:nvSpPr>
          <p:cNvPr id="17" name="Text Box 1037"/>
          <p:cNvSpPr txBox="1">
            <a:spLocks noChangeArrowheads="1"/>
          </p:cNvSpPr>
          <p:nvPr/>
        </p:nvSpPr>
        <p:spPr bwMode="auto">
          <a:xfrm>
            <a:off x="200472" y="1676400"/>
            <a:ext cx="9578266" cy="1412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30000"/>
              </a:spcBef>
              <a:buFont typeface="Wingdings" panose="05000000000000000000" pitchFamily="2" charset="2"/>
              <a:buChar char="6"/>
            </a:pPr>
            <a:r>
              <a:rPr lang="ru-RU" altLang="ru-RU" sz="2600" dirty="0"/>
              <a:t> Оценка сложности выполнения операций для таблиц с вычислимым входом при использовании метода цепочек ?</a:t>
            </a:r>
          </a:p>
          <a:p>
            <a:pPr>
              <a:lnSpc>
                <a:spcPct val="100000"/>
              </a:lnSpc>
              <a:spcBef>
                <a:spcPct val="30000"/>
              </a:spcBef>
              <a:buFontTx/>
              <a:buNone/>
            </a:pPr>
            <a:r>
              <a:rPr lang="ru-RU" altLang="ru-RU" sz="2600" b="1" dirty="0"/>
              <a:t>Экспериментальная оценка сложности</a:t>
            </a:r>
            <a:r>
              <a:rPr lang="ru-RU" altLang="ru-RU" sz="2600" dirty="0"/>
              <a:t>:</a:t>
            </a:r>
            <a:r>
              <a:rPr lang="ru-RU" altLang="ru-RU" sz="2600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9" name="Rectangle 2050"/>
          <p:cNvSpPr txBox="1">
            <a:spLocks noChangeArrowheads="1"/>
          </p:cNvSpPr>
          <p:nvPr/>
        </p:nvSpPr>
        <p:spPr bwMode="auto">
          <a:xfrm>
            <a:off x="203116" y="1119749"/>
            <a:ext cx="957562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7. Разрешение коллизий – метод цепочек</a:t>
            </a:r>
            <a:endParaRPr kumimoji="0" lang="ru-RU" altLang="ru-RU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5000"/>
              </a:lnSpc>
              <a:buFontTx/>
              <a:buNone/>
            </a:pPr>
            <a:r>
              <a:rPr lang="ru-RU" altLang="ru-RU" sz="1200" b="1" dirty="0">
                <a:latin typeface="+mj-lt"/>
              </a:rPr>
              <a:t>Таблицы с вычислимым входом</a:t>
            </a:r>
          </a:p>
        </p:txBody>
      </p:sp>
      <p:pic>
        <p:nvPicPr>
          <p:cNvPr id="12" name="Picture 14" descr="http://script-coding.info/uploads/posts/2012-12/1355338743_x_4b6dcb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8704" y="2564904"/>
            <a:ext cx="610520" cy="4881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979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r>
              <a:rPr lang="ru-RU" dirty="0" smtClean="0"/>
              <a:t>    </a:t>
            </a:r>
            <a:fld id="{C7986E61-E76A-472D-83C5-C48F183D2D6B}" type="slidenum">
              <a:rPr lang="ru-RU" smtClean="0"/>
              <a:pPr/>
              <a:t>28</a:t>
            </a:fld>
            <a:r>
              <a:rPr lang="ru-RU" dirty="0" smtClean="0"/>
              <a:t> из 32</a:t>
            </a:r>
            <a:endParaRPr lang="ru-RU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0472" y="282410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  <a:tabLst>
                <a:tab pos="0" algn="l"/>
              </a:tabLst>
            </a:pPr>
            <a:r>
              <a:rPr lang="ru-RU" sz="2800" b="1" dirty="0" smtClean="0">
                <a:latin typeface="+mn-lt"/>
              </a:rPr>
              <a:t>Заключение</a:t>
            </a:r>
            <a:endParaRPr lang="ru-RU" sz="2800" b="1" u="sng" dirty="0">
              <a:latin typeface="+mn-lt"/>
            </a:endParaRP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00472" y="1159989"/>
            <a:ext cx="9578266" cy="2773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8096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0763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tabLst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ru-RU" altLang="ru-RU" sz="2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хеширование позволяет разрабатывать эффективные способы представления таблиц</a:t>
            </a:r>
          </a:p>
          <a:p>
            <a:pPr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ru-RU" altLang="ru-RU" sz="2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обработки таблиц с вычислимым входом зависит не от количества записей, а от степени </a:t>
            </a:r>
            <a:r>
              <a:rPr lang="ru-RU" altLang="ru-RU" sz="26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заполненности</a:t>
            </a:r>
            <a:r>
              <a:rPr lang="ru-RU" altLang="ru-RU" sz="2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структуры хранения</a:t>
            </a:r>
          </a:p>
          <a:p>
            <a:pPr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ru-RU" altLang="ru-RU" sz="2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цепочек обеспечивает получение структуры хранения таблицы с динамическим распределением памяти</a:t>
            </a:r>
            <a:endParaRPr lang="ru-RU" altLang="ru-RU" sz="26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5000"/>
              </a:lnSpc>
              <a:buFontTx/>
              <a:buNone/>
            </a:pPr>
            <a:r>
              <a:rPr lang="ru-RU" altLang="ru-RU" sz="1200" b="1" dirty="0">
                <a:latin typeface="+mj-lt"/>
              </a:rPr>
              <a:t>Таблицы с вычислимым входом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843171" y="6408738"/>
            <a:ext cx="935567" cy="449262"/>
          </a:xfrm>
          <a:prstGeom prst="rect">
            <a:avLst/>
          </a:prstGeom>
        </p:spPr>
        <p:txBody>
          <a:bodyPr anchor="ctr"/>
          <a:lstStyle/>
          <a:p>
            <a:fld id="{C7986E61-E76A-472D-83C5-C48F183D2D6B}" type="slidenum">
              <a:rPr lang="ru-RU" sz="1200" smtClean="0">
                <a:latin typeface="+mn-lt"/>
              </a:rPr>
              <a:pPr/>
              <a:t>29</a:t>
            </a:fld>
            <a:r>
              <a:rPr lang="ru-RU" sz="1200" dirty="0" smtClean="0">
                <a:latin typeface="+mn-lt"/>
              </a:rPr>
              <a:t> из 32</a:t>
            </a:r>
            <a:endParaRPr lang="ru-RU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00472" y="282410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+mn-lt"/>
              </a:rPr>
              <a:t>Вопросы для обсуждения</a:t>
            </a:r>
            <a:endParaRPr lang="ru-RU" sz="2800" b="1" u="sng" dirty="0">
              <a:latin typeface="+mn-lt"/>
            </a:endParaRP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28464" y="1196752"/>
            <a:ext cx="9578266" cy="205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8096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0763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tabLst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ru-RU" altLang="ru-RU" sz="2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таблиц с вычислимым входом с другими способами представления таблиц</a:t>
            </a:r>
          </a:p>
          <a:p>
            <a:pPr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ru-RU" altLang="ru-RU" sz="2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построения функций хеширования</a:t>
            </a:r>
          </a:p>
          <a:p>
            <a:pPr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ru-RU" altLang="ru-RU" sz="2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открытого перемешивания и метода цепочек для разрешения коллизий</a:t>
            </a:r>
            <a:endParaRPr lang="ru-RU" altLang="ru-RU" sz="26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5000"/>
              </a:lnSpc>
              <a:buFontTx/>
              <a:buNone/>
            </a:pPr>
            <a:r>
              <a:rPr lang="ru-RU" altLang="ru-RU" sz="1200" b="1" dirty="0">
                <a:latin typeface="+mj-lt"/>
              </a:rPr>
              <a:t>Таблицы с вычислимым входом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24" y="188640"/>
            <a:ext cx="9465896" cy="561975"/>
          </a:xfrm>
        </p:spPr>
        <p:txBody>
          <a:bodyPr/>
          <a:lstStyle/>
          <a:p>
            <a:r>
              <a:rPr lang="ru-RU" sz="2800" dirty="0">
                <a:solidFill>
                  <a:schemeClr val="tx1"/>
                </a:solidFill>
              </a:rPr>
              <a:t>Содержание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913441" y="6480746"/>
            <a:ext cx="865298" cy="260622"/>
          </a:xfrm>
          <a:prstGeom prst="rect">
            <a:avLst/>
          </a:prstGeom>
        </p:spPr>
        <p:txBody>
          <a:bodyPr/>
          <a:lstStyle/>
          <a:p>
            <a:fld id="{612EF224-85C2-444C-8BE0-C16BA89387BA}" type="slidenum">
              <a:rPr lang="ru-RU" sz="1200" smtClean="0">
                <a:latin typeface="+mn-lt"/>
              </a:rPr>
              <a:pPr/>
              <a:t>3</a:t>
            </a:fld>
            <a:r>
              <a:rPr lang="ru-RU" sz="1200" dirty="0" smtClean="0">
                <a:latin typeface="+mn-lt"/>
              </a:rPr>
              <a:t> из 32</a:t>
            </a:r>
            <a:endParaRPr lang="ru-RU" sz="1200" dirty="0">
              <a:latin typeface="+mn-lt"/>
            </a:endParaRPr>
          </a:p>
        </p:txBody>
      </p:sp>
      <p:sp>
        <p:nvSpPr>
          <p:cNvPr id="8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992560" y="6408738"/>
            <a:ext cx="1440160" cy="26062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1200" dirty="0" smtClean="0">
                <a:latin typeface="+mn-lt"/>
              </a:rPr>
              <a:t>ИТММ ННГУ, 2002-2015</a:t>
            </a:r>
            <a:endParaRPr lang="ru-RU" sz="1200" dirty="0">
              <a:latin typeface="+mn-lt"/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5000"/>
              </a:lnSpc>
              <a:buFontTx/>
              <a:buNone/>
            </a:pPr>
            <a:r>
              <a:rPr lang="ru-RU" altLang="ru-RU" sz="1200" b="1" dirty="0">
                <a:latin typeface="+mj-lt"/>
              </a:rPr>
              <a:t>Таблицы с вычислимым входом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46292" y="1187455"/>
            <a:ext cx="8604677" cy="453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8096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0763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tabLst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FontTx/>
              <a:buNone/>
            </a:pPr>
            <a:r>
              <a:rPr lang="ru-RU" altLang="ru-RU" sz="2600" b="1" kern="0" dirty="0" smtClean="0"/>
              <a:t>Глава 3.</a:t>
            </a:r>
            <a:r>
              <a:rPr lang="ru-RU" altLang="ru-RU" sz="2600" kern="0" dirty="0" smtClean="0"/>
              <a:t> </a:t>
            </a:r>
            <a:r>
              <a:rPr lang="ru-RU" altLang="ru-RU" sz="2600" b="1" i="1" kern="0" dirty="0" smtClean="0"/>
              <a:t>Организация доступа по имени</a:t>
            </a:r>
          </a:p>
          <a:p>
            <a:pPr marL="190500" lvl="1" indent="0">
              <a:spcBef>
                <a:spcPts val="300"/>
              </a:spcBef>
              <a:buFontTx/>
              <a:buNone/>
            </a:pPr>
            <a:r>
              <a:rPr lang="ru-RU" altLang="ru-RU" sz="2400" kern="0" dirty="0" smtClean="0"/>
              <a:t>3.3. </a:t>
            </a:r>
            <a:r>
              <a:rPr lang="ru-RU" altLang="ru-RU" sz="2400" b="1" kern="0" dirty="0" smtClean="0"/>
              <a:t>Таблицы с вычислимым входом</a:t>
            </a:r>
          </a:p>
          <a:p>
            <a:pPr marL="666750" lvl="2" indent="-285750">
              <a:spcBef>
                <a:spcPts val="300"/>
              </a:spcBef>
              <a:buFontTx/>
              <a:buAutoNum type="arabicPeriod"/>
            </a:pPr>
            <a:r>
              <a:rPr lang="ru-RU" altLang="ru-RU" sz="2400" kern="0" dirty="0" smtClean="0"/>
              <a:t>Общая характеристика подхода</a:t>
            </a:r>
          </a:p>
          <a:p>
            <a:pPr marL="666750" lvl="2" indent="-285750">
              <a:spcBef>
                <a:spcPts val="300"/>
              </a:spcBef>
              <a:buFontTx/>
              <a:buAutoNum type="arabicPeriod"/>
            </a:pPr>
            <a:r>
              <a:rPr lang="ru-RU" altLang="ru-RU" sz="2400" kern="0" dirty="0" smtClean="0"/>
              <a:t>Основные понятия и определения</a:t>
            </a:r>
          </a:p>
          <a:p>
            <a:pPr marL="666750" lvl="2" indent="-285750">
              <a:spcBef>
                <a:spcPts val="300"/>
              </a:spcBef>
              <a:buFontTx/>
              <a:buAutoNum type="arabicPeriod"/>
            </a:pPr>
            <a:r>
              <a:rPr lang="ru-RU" altLang="ru-RU" sz="2400" kern="0" dirty="0" smtClean="0"/>
              <a:t>Способы построения функций расстановки</a:t>
            </a:r>
          </a:p>
          <a:p>
            <a:pPr marL="666750" lvl="2" indent="-285750">
              <a:spcBef>
                <a:spcPts val="300"/>
              </a:spcBef>
              <a:buFontTx/>
              <a:buAutoNum type="arabicPeriod"/>
            </a:pPr>
            <a:r>
              <a:rPr lang="ru-RU" altLang="ru-RU" sz="2400" kern="0" dirty="0" smtClean="0"/>
              <a:t>Открытое перемешивание (вставка, поиск, удаление, итератор)</a:t>
            </a:r>
          </a:p>
          <a:p>
            <a:pPr marL="666750" lvl="2" indent="-285750">
              <a:spcBef>
                <a:spcPts val="300"/>
              </a:spcBef>
              <a:buFontTx/>
              <a:buAutoNum type="arabicPeriod"/>
            </a:pPr>
            <a:r>
              <a:rPr lang="ru-RU" altLang="ru-RU" sz="2400" kern="0" dirty="0" smtClean="0"/>
              <a:t>Реализация (схема наследования)</a:t>
            </a:r>
          </a:p>
          <a:p>
            <a:pPr marL="666750" lvl="2" indent="-285750">
              <a:spcBef>
                <a:spcPts val="300"/>
              </a:spcBef>
              <a:buFontTx/>
              <a:buAutoNum type="arabicPeriod"/>
            </a:pPr>
            <a:r>
              <a:rPr lang="ru-RU" altLang="ru-RU" sz="2400" kern="0" dirty="0" smtClean="0"/>
              <a:t>Оценка эффективности</a:t>
            </a:r>
          </a:p>
          <a:p>
            <a:pPr marL="666750" lvl="2" indent="-285750">
              <a:spcBef>
                <a:spcPts val="300"/>
              </a:spcBef>
              <a:buFontTx/>
              <a:buAutoNum type="arabicPeriod"/>
            </a:pPr>
            <a:r>
              <a:rPr lang="ru-RU" altLang="ru-RU" sz="2400" kern="0" dirty="0" smtClean="0"/>
              <a:t>Разрешение коллизий – метод цепочек</a:t>
            </a:r>
          </a:p>
          <a:p>
            <a:pPr marL="190500" lvl="1" indent="0">
              <a:spcBef>
                <a:spcPts val="300"/>
              </a:spcBef>
              <a:buFontTx/>
              <a:buNone/>
            </a:pPr>
            <a:r>
              <a:rPr lang="ru-RU" altLang="ru-RU" sz="2400" b="1" kern="0" dirty="0" smtClean="0"/>
              <a:t>Вопросы для обсуждения</a:t>
            </a:r>
            <a:endParaRPr lang="ru-RU" altLang="ru-RU" sz="2400" b="1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843171" y="6408738"/>
            <a:ext cx="935567" cy="449262"/>
          </a:xfrm>
          <a:prstGeom prst="rect">
            <a:avLst/>
          </a:prstGeom>
        </p:spPr>
        <p:txBody>
          <a:bodyPr anchor="ctr"/>
          <a:lstStyle/>
          <a:p>
            <a:fld id="{C7986E61-E76A-472D-83C5-C48F183D2D6B}" type="slidenum">
              <a:rPr lang="ru-RU" sz="1200" smtClean="0">
                <a:latin typeface="+mn-lt"/>
              </a:rPr>
              <a:pPr/>
              <a:t>30</a:t>
            </a:fld>
            <a:r>
              <a:rPr lang="ru-RU" sz="1200" dirty="0" smtClean="0">
                <a:latin typeface="+mn-lt"/>
              </a:rPr>
              <a:t> из 32</a:t>
            </a:r>
            <a:endParaRPr lang="ru-RU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00472" y="282410"/>
            <a:ext cx="9361040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+mn-lt"/>
              </a:rPr>
              <a:t>Темы занятий для самостоятельной работы</a:t>
            </a:r>
            <a:endParaRPr lang="ru-RU" sz="2800" b="1" u="sng" dirty="0">
              <a:latin typeface="+mn-lt"/>
            </a:endParaRP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90819" y="1168237"/>
            <a:ext cx="9578266" cy="125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8096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0763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tabLst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ru-RU" altLang="ru-RU" sz="2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Уплотнение структуры хранения таблиц при открытом перемешивании</a:t>
            </a:r>
          </a:p>
          <a:p>
            <a:pPr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ru-RU" altLang="ru-RU" sz="2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вычислительных экспериментов</a:t>
            </a:r>
            <a:endParaRPr lang="en-US" altLang="ru-RU" sz="26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5000"/>
              </a:lnSpc>
              <a:buFontTx/>
              <a:buNone/>
            </a:pPr>
            <a:r>
              <a:rPr lang="ru-RU" altLang="ru-RU" sz="1200" b="1" dirty="0">
                <a:latin typeface="+mj-lt"/>
              </a:rPr>
              <a:t>Таблицы с вычислимым входом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843171" y="6408738"/>
            <a:ext cx="935567" cy="449262"/>
          </a:xfrm>
          <a:prstGeom prst="rect">
            <a:avLst/>
          </a:prstGeom>
        </p:spPr>
        <p:txBody>
          <a:bodyPr anchor="ctr"/>
          <a:lstStyle/>
          <a:p>
            <a:fld id="{C7986E61-E76A-472D-83C5-C48F183D2D6B}" type="slidenum">
              <a:rPr lang="ru-RU" sz="1200" smtClean="0">
                <a:latin typeface="+mn-lt"/>
              </a:rPr>
              <a:pPr/>
              <a:t>31</a:t>
            </a:fld>
            <a:r>
              <a:rPr lang="ru-RU" sz="1200" dirty="0" smtClean="0">
                <a:latin typeface="+mn-lt"/>
              </a:rPr>
              <a:t> из 32</a:t>
            </a:r>
            <a:endParaRPr lang="ru-RU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00472" y="282410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+mn-lt"/>
              </a:rPr>
              <a:t>Следующая тема</a:t>
            </a:r>
            <a:endParaRPr lang="ru-RU" sz="2800" b="1" u="sng" dirty="0">
              <a:latin typeface="+mn-lt"/>
            </a:endParaRP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00472" y="1136357"/>
            <a:ext cx="7620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8096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0763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tabLst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Графы и методы их обработки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5000"/>
              </a:lnSpc>
              <a:buFontTx/>
              <a:buNone/>
            </a:pPr>
            <a:r>
              <a:rPr lang="ru-RU" altLang="ru-RU" sz="1200" b="1" dirty="0">
                <a:latin typeface="+mj-lt"/>
              </a:rPr>
              <a:t>Таблицы с вычислимым входом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72480" y="207963"/>
            <a:ext cx="9466866" cy="561975"/>
          </a:xfrm>
        </p:spPr>
        <p:txBody>
          <a:bodyPr/>
          <a:lstStyle/>
          <a:p>
            <a:pPr eaLnBrk="1" hangingPunct="1"/>
            <a:r>
              <a:rPr lang="ru-RU" dirty="0" smtClean="0"/>
              <a:t>Контакты</a:t>
            </a: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843171" y="6408738"/>
            <a:ext cx="935567" cy="449262"/>
          </a:xfrm>
          <a:prstGeom prst="rect">
            <a:avLst/>
          </a:prstGeom>
        </p:spPr>
        <p:txBody>
          <a:bodyPr anchor="ctr"/>
          <a:lstStyle/>
          <a:p>
            <a:fld id="{C7986E61-E76A-472D-83C5-C48F183D2D6B}" type="slidenum">
              <a:rPr lang="ru-RU" sz="1200" smtClean="0">
                <a:latin typeface="+mn-lt"/>
              </a:rPr>
              <a:pPr/>
              <a:t>32</a:t>
            </a:fld>
            <a:r>
              <a:rPr lang="ru-RU" sz="1200" dirty="0" smtClean="0">
                <a:latin typeface="+mn-lt"/>
              </a:rPr>
              <a:t> </a:t>
            </a:r>
            <a:r>
              <a:rPr lang="ru-RU" dirty="0" smtClean="0"/>
              <a:t>из 32</a:t>
            </a:r>
            <a:endParaRPr lang="ru-RU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16496" y="1270024"/>
            <a:ext cx="8229600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6700" marR="0" lvl="0" indent="-2667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Нижегородский государственный университет им. Н.И. Лобачевского (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www.unn.ru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6700" marR="0" lvl="0" indent="-2667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Институт информационных технологий, математики и механики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www.itmm.unn.ru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 eaLnBrk="0" hangingPunct="0">
              <a:spcBef>
                <a:spcPts val="1400"/>
              </a:spcBef>
            </a:pPr>
            <a:r>
              <a:rPr lang="ru-RU" sz="2400" b="1" dirty="0" smtClean="0">
                <a:solidFill>
                  <a:schemeClr val="tx2"/>
                </a:solidFill>
              </a:rPr>
              <a:t>603950, Нижний Новгород, пр. Гагарина, 23</a:t>
            </a:r>
            <a:r>
              <a:rPr lang="en-US" sz="2400" b="1" dirty="0" smtClean="0">
                <a:solidFill>
                  <a:schemeClr val="tx2"/>
                </a:solidFill>
                <a:cs typeface="Times New Roman" pitchFamily="18" charset="0"/>
              </a:rPr>
              <a:t>, </a:t>
            </a:r>
          </a:p>
          <a:p>
            <a:pPr algn="ctr" eaLnBrk="0" hangingPunct="0"/>
            <a:r>
              <a:rPr lang="ru-RU" sz="2400" b="1" dirty="0" smtClean="0">
                <a:solidFill>
                  <a:schemeClr val="tx2"/>
                </a:solidFill>
              </a:rPr>
              <a:t>р.т.</a:t>
            </a:r>
            <a:r>
              <a:rPr lang="en-US" sz="2400" b="1" dirty="0" smtClean="0">
                <a:solidFill>
                  <a:schemeClr val="tx2"/>
                </a:solidFill>
                <a:cs typeface="Times New Roman" pitchFamily="18" charset="0"/>
              </a:rPr>
              <a:t>: (831) </a:t>
            </a:r>
            <a:r>
              <a:rPr lang="ru-RU" sz="2400" b="1" dirty="0" smtClean="0">
                <a:solidFill>
                  <a:schemeClr val="tx2"/>
                </a:solidFill>
                <a:cs typeface="Times New Roman" pitchFamily="18" charset="0"/>
              </a:rPr>
              <a:t>4</a:t>
            </a:r>
            <a:r>
              <a:rPr lang="en-US" sz="2400" b="1" dirty="0" smtClean="0">
                <a:solidFill>
                  <a:schemeClr val="tx2"/>
                </a:solidFill>
                <a:cs typeface="Times New Roman" pitchFamily="18" charset="0"/>
              </a:rPr>
              <a:t>6</a:t>
            </a:r>
            <a:r>
              <a:rPr lang="ru-RU" sz="2400" b="1" dirty="0" smtClean="0">
                <a:solidFill>
                  <a:schemeClr val="tx2"/>
                </a:solidFill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chemeClr val="tx2"/>
                </a:solidFill>
                <a:cs typeface="Times New Roman" pitchFamily="18" charset="0"/>
              </a:rPr>
              <a:t>-</a:t>
            </a:r>
            <a:r>
              <a:rPr lang="ru-RU" sz="2400" b="1" dirty="0" smtClean="0">
                <a:solidFill>
                  <a:schemeClr val="tx2"/>
                </a:solidFill>
                <a:cs typeface="Times New Roman" pitchFamily="18" charset="0"/>
              </a:rPr>
              <a:t>33</a:t>
            </a:r>
            <a:r>
              <a:rPr lang="ru-RU" sz="2400" b="1" dirty="0" smtClean="0">
                <a:solidFill>
                  <a:schemeClr val="tx2"/>
                </a:solidFill>
              </a:rPr>
              <a:t>-56</a:t>
            </a:r>
            <a:r>
              <a:rPr lang="en-US" sz="2400" b="1" dirty="0" smtClean="0">
                <a:solidFill>
                  <a:schemeClr val="tx2"/>
                </a:solidFill>
                <a:cs typeface="Times New Roman" pitchFamily="18" charset="0"/>
              </a:rPr>
              <a:t>,</a:t>
            </a:r>
            <a:endParaRPr lang="ru-RU" sz="2400" b="1" dirty="0" smtClean="0">
              <a:solidFill>
                <a:schemeClr val="tx2"/>
              </a:solidFill>
            </a:endParaRPr>
          </a:p>
          <a:p>
            <a:pPr algn="ctr" eaLnBrk="0" hangingPunct="0"/>
            <a:endParaRPr lang="en-US" sz="2400" dirty="0" smtClean="0">
              <a:solidFill>
                <a:schemeClr val="tx2"/>
              </a:solidFill>
            </a:endParaRPr>
          </a:p>
          <a:p>
            <a:pPr marL="266700" marR="0" lvl="0" indent="-26670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Гергель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Виктор Павлович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6700" marR="0" lvl="0" indent="-26670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http://www.software.unn.ru/?dir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=17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</a:p>
          <a:p>
            <a:pPr marL="266700" marR="0" lvl="0" indent="-26670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E-mail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6"/>
              </a:rPr>
              <a:t>gergel@unn.ru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80349A8E-4904-4D15-8661-5B67A415CD8B}" type="slidenum">
              <a:rPr lang="ru-RU" smtClean="0"/>
              <a:pPr/>
              <a:t>4</a:t>
            </a:fld>
            <a:r>
              <a:rPr lang="ru-RU" dirty="0" smtClean="0"/>
              <a:t> из 32</a:t>
            </a:r>
            <a:endParaRPr lang="ru-RU" dirty="0"/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595" y="1124744"/>
            <a:ext cx="9578266" cy="437043"/>
          </a:xfr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ru-RU" altLang="ru-RU" sz="2800" dirty="0"/>
              <a:t>1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Общая характеристика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подхода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00472" y="239322"/>
            <a:ext cx="85430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</a:rPr>
              <a:t>3.4.</a:t>
            </a:r>
            <a:r>
              <a:rPr lang="ru-RU" altLang="ru-RU" sz="2800" dirty="0">
                <a:latin typeface="Arial" panose="020B0604020202020204" pitchFamily="34" charset="0"/>
              </a:rPr>
              <a:t> </a:t>
            </a:r>
            <a:r>
              <a:rPr lang="ru-RU" altLang="ru-RU" sz="2800" b="1" dirty="0">
                <a:latin typeface="Arial" panose="020B0604020202020204" pitchFamily="34" charset="0"/>
              </a:rPr>
              <a:t>Таблицы с вычислимым </a:t>
            </a:r>
            <a:r>
              <a:rPr lang="ru-RU" altLang="ru-RU" sz="2800" b="1" dirty="0" smtClean="0">
                <a:latin typeface="Arial" panose="020B0604020202020204" pitchFamily="34" charset="0"/>
              </a:rPr>
              <a:t>входом…</a:t>
            </a:r>
            <a:endParaRPr lang="ru-RU" altLang="ru-RU" sz="2800" b="1" dirty="0">
              <a:latin typeface="Arial" panose="020B0604020202020204" pitchFamily="34" charset="0"/>
            </a:endParaRPr>
          </a:p>
        </p:txBody>
      </p:sp>
      <p:sp>
        <p:nvSpPr>
          <p:cNvPr id="16" name="Text Box 1034"/>
          <p:cNvSpPr txBox="1">
            <a:spLocks noChangeArrowheads="1"/>
          </p:cNvSpPr>
          <p:nvPr/>
        </p:nvSpPr>
        <p:spPr bwMode="auto">
          <a:xfrm>
            <a:off x="199861" y="1628800"/>
            <a:ext cx="9578266" cy="309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81000" indent="-381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52500" indent="-381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"/>
              </a:spcBef>
              <a:spcAft>
                <a:spcPct val="25000"/>
              </a:spcAft>
              <a:buFont typeface="Wingdings" panose="05000000000000000000" pitchFamily="2" charset="2"/>
              <a:buChar char="þ"/>
            </a:pPr>
            <a:r>
              <a:rPr lang="ru-RU" altLang="ru-RU" sz="2600" dirty="0"/>
              <a:t>При поиске данных в таблицах во многих случаях можно предварительно оценить место расположения искомых записей (например, слово "янтарь" располагается в конце словаря и, следовательно, словарь целесообразно раскрыть ближе к последней странице)</a:t>
            </a:r>
          </a:p>
          <a:p>
            <a:pPr>
              <a:lnSpc>
                <a:spcPct val="90000"/>
              </a:lnSpc>
              <a:spcBef>
                <a:spcPct val="5000"/>
              </a:spcBef>
              <a:buFont typeface="Wingdings" panose="05000000000000000000" pitchFamily="2" charset="2"/>
              <a:buChar char="Ä"/>
            </a:pPr>
            <a:r>
              <a:rPr lang="ru-RU" altLang="ru-RU" sz="2600" dirty="0"/>
              <a:t>Первоначально забракованный способ аналитического задания отношения "иметь имя" может быть использован для разработки способа представления таблиц (!)</a:t>
            </a: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5000"/>
              </a:lnSpc>
              <a:buFontTx/>
              <a:buNone/>
            </a:pPr>
            <a:r>
              <a:rPr lang="ru-RU" altLang="ru-RU" sz="1200" b="1" dirty="0">
                <a:latin typeface="+mj-lt"/>
              </a:rPr>
              <a:t>Таблицы с вычислимым входом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71889E78-C1AE-4957-9042-6726F0E04F3E}" type="slidenum">
              <a:rPr lang="ru-RU" smtClean="0"/>
              <a:pPr/>
              <a:t>5</a:t>
            </a:fld>
            <a:r>
              <a:rPr lang="ru-RU" dirty="0" smtClean="0"/>
              <a:t> из 32</a:t>
            </a:r>
            <a:endParaRPr lang="ru-RU" dirty="0"/>
          </a:p>
        </p:txBody>
      </p:sp>
      <p:sp>
        <p:nvSpPr>
          <p:cNvPr id="21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295650" y="3095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472" y="1110892"/>
            <a:ext cx="7467600" cy="437043"/>
          </a:xfr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Основные понятия и определения…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00472" y="239322"/>
            <a:ext cx="85430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</a:rPr>
              <a:t>3.4.</a:t>
            </a:r>
            <a:r>
              <a:rPr lang="ru-RU" altLang="ru-RU" sz="2800" dirty="0">
                <a:latin typeface="Arial" panose="020B0604020202020204" pitchFamily="34" charset="0"/>
              </a:rPr>
              <a:t> </a:t>
            </a:r>
            <a:r>
              <a:rPr lang="ru-RU" altLang="ru-RU" sz="2800" b="1" dirty="0">
                <a:latin typeface="Arial" panose="020B0604020202020204" pitchFamily="34" charset="0"/>
              </a:rPr>
              <a:t>Таблицы с вычислимым </a:t>
            </a:r>
            <a:r>
              <a:rPr lang="ru-RU" altLang="ru-RU" sz="2800" b="1" dirty="0" smtClean="0">
                <a:latin typeface="Arial" panose="020B0604020202020204" pitchFamily="34" charset="0"/>
              </a:rPr>
              <a:t>входом…</a:t>
            </a:r>
            <a:endParaRPr lang="ru-RU" altLang="ru-RU" sz="2800" b="1" dirty="0">
              <a:latin typeface="Arial" panose="020B0604020202020204" pitchFamily="34" charset="0"/>
            </a:endParaRPr>
          </a:p>
        </p:txBody>
      </p:sp>
      <p:sp>
        <p:nvSpPr>
          <p:cNvPr id="18" name="Text Box 1034"/>
          <p:cNvSpPr txBox="1">
            <a:spLocks noChangeArrowheads="1"/>
          </p:cNvSpPr>
          <p:nvPr/>
        </p:nvSpPr>
        <p:spPr bwMode="auto">
          <a:xfrm>
            <a:off x="200472" y="1547935"/>
            <a:ext cx="9578266" cy="467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90500" indent="-1905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52500" indent="-381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15000"/>
              </a:spcBef>
              <a:buFont typeface="Wingdings" panose="05000000000000000000" pitchFamily="2" charset="2"/>
              <a:buChar char="þ"/>
            </a:pPr>
            <a:r>
              <a:rPr lang="ru-RU" altLang="ru-RU" sz="2600" dirty="0"/>
              <a:t> Пусть для ключей записей имеется правило преобразования к значениям целого типа. Используем получаемые значения для определения места расположения записей</a:t>
            </a:r>
          </a:p>
          <a:p>
            <a:pPr>
              <a:lnSpc>
                <a:spcPct val="100000"/>
              </a:lnSpc>
              <a:spcBef>
                <a:spcPct val="15000"/>
              </a:spcBef>
            </a:pPr>
            <a:r>
              <a:rPr lang="ru-RU" altLang="ru-RU" sz="2600" b="1" u="sng" dirty="0"/>
              <a:t>Пример 3.2</a:t>
            </a:r>
            <a:r>
              <a:rPr lang="ru-RU" altLang="ru-RU" sz="2600" dirty="0"/>
              <a:t>. Пусть ключ есть строка не более чем из 6 символов. Каждый символ может быть преобразован в целое число (код символа). Тогда и ключ может рассматриваться как значение целого типа</a:t>
            </a:r>
          </a:p>
          <a:p>
            <a:pPr algn="ctr">
              <a:lnSpc>
                <a:spcPct val="100000"/>
              </a:lnSpc>
              <a:spcBef>
                <a:spcPct val="15000"/>
              </a:spcBef>
            </a:pPr>
            <a:r>
              <a:rPr lang="en-US" altLang="ru-RU" sz="2600" dirty="0"/>
              <a:t>A </a:t>
            </a:r>
            <a:r>
              <a:rPr lang="en-US" altLang="ru-RU" sz="2600" dirty="0">
                <a:sym typeface="Symbol" panose="05050102010706020507" pitchFamily="18" charset="2"/>
              </a:rPr>
              <a:t> 41</a:t>
            </a:r>
            <a:r>
              <a:rPr lang="en-US" altLang="ru-RU" sz="2600" baseline="-25000" dirty="0">
                <a:sym typeface="Symbol" panose="05050102010706020507" pitchFamily="18" charset="2"/>
              </a:rPr>
              <a:t>16</a:t>
            </a:r>
            <a:r>
              <a:rPr lang="en-US" altLang="ru-RU" sz="2600" dirty="0">
                <a:sym typeface="Symbol" panose="05050102010706020507" pitchFamily="18" charset="2"/>
              </a:rPr>
              <a:t>, </a:t>
            </a:r>
            <a:r>
              <a:rPr lang="en-US" altLang="ru-RU" sz="2600" dirty="0"/>
              <a:t>B </a:t>
            </a:r>
            <a:r>
              <a:rPr lang="en-US" altLang="ru-RU" sz="2600" dirty="0">
                <a:sym typeface="Symbol" panose="05050102010706020507" pitchFamily="18" charset="2"/>
              </a:rPr>
              <a:t> 42</a:t>
            </a:r>
            <a:r>
              <a:rPr lang="en-US" altLang="ru-RU" sz="2600" baseline="-25000" dirty="0">
                <a:sym typeface="Symbol" panose="05050102010706020507" pitchFamily="18" charset="2"/>
              </a:rPr>
              <a:t>16</a:t>
            </a:r>
            <a:r>
              <a:rPr lang="en-US" altLang="ru-RU" sz="2600" dirty="0">
                <a:sym typeface="Symbol" panose="05050102010706020507" pitchFamily="18" charset="2"/>
              </a:rPr>
              <a:t>,  </a:t>
            </a:r>
            <a:r>
              <a:rPr lang="en-US" altLang="ru-RU" sz="2600" dirty="0"/>
              <a:t>AB </a:t>
            </a:r>
            <a:r>
              <a:rPr lang="en-US" altLang="ru-RU" sz="2600" dirty="0">
                <a:sym typeface="Symbol" panose="05050102010706020507" pitchFamily="18" charset="2"/>
              </a:rPr>
              <a:t> 16706</a:t>
            </a:r>
            <a:r>
              <a:rPr lang="en-US" altLang="ru-RU" sz="2600" baseline="-25000" dirty="0">
                <a:sym typeface="Symbol" panose="05050102010706020507" pitchFamily="18" charset="2"/>
              </a:rPr>
              <a:t>10</a:t>
            </a:r>
            <a:endParaRPr lang="en-US" altLang="ru-RU" sz="2600" dirty="0">
              <a:sym typeface="Symbol" panose="05050102010706020507" pitchFamily="18" charset="2"/>
            </a:endParaRPr>
          </a:p>
          <a:p>
            <a:pPr>
              <a:lnSpc>
                <a:spcPct val="100000"/>
              </a:lnSpc>
              <a:spcBef>
                <a:spcPct val="15000"/>
              </a:spcBef>
            </a:pPr>
            <a:r>
              <a:rPr lang="en-US" altLang="ru-RU" sz="2600" dirty="0">
                <a:sym typeface="Symbol" panose="05050102010706020507" pitchFamily="18" charset="2"/>
              </a:rPr>
              <a:t>  </a:t>
            </a:r>
            <a:r>
              <a:rPr lang="ru-RU" altLang="ru-RU" sz="2600" dirty="0"/>
              <a:t>Всего разных имен может быть </a:t>
            </a:r>
            <a:r>
              <a:rPr lang="en-US" altLang="ru-RU" sz="2600" dirty="0"/>
              <a:t>N=2</a:t>
            </a:r>
            <a:r>
              <a:rPr lang="en-US" altLang="ru-RU" sz="2600" baseline="30000" dirty="0"/>
              <a:t>48</a:t>
            </a:r>
            <a:r>
              <a:rPr lang="en-US" altLang="ru-RU" sz="2600" dirty="0"/>
              <a:t>, </a:t>
            </a:r>
            <a:r>
              <a:rPr lang="ru-RU" altLang="ru-RU" sz="2600" dirty="0"/>
              <a:t>тогда положив размер памяти для таблицы </a:t>
            </a:r>
            <a:r>
              <a:rPr lang="en-US" altLang="ru-RU" sz="2600" dirty="0"/>
              <a:t>M=2</a:t>
            </a:r>
            <a:r>
              <a:rPr lang="en-US" altLang="ru-RU" sz="2600" baseline="30000" dirty="0"/>
              <a:t>48</a:t>
            </a:r>
            <a:r>
              <a:rPr lang="en-US" altLang="ru-RU" sz="2600" dirty="0"/>
              <a:t>,</a:t>
            </a:r>
            <a:r>
              <a:rPr lang="ru-RU" altLang="ru-RU" sz="2600" dirty="0"/>
              <a:t> мы сможем организовать </a:t>
            </a:r>
            <a:r>
              <a:rPr lang="ru-RU" altLang="ru-RU" sz="2600" b="1" i="1" dirty="0"/>
              <a:t>прямой доступ</a:t>
            </a:r>
            <a:r>
              <a:rPr lang="ru-RU" altLang="ru-RU" sz="2600" dirty="0"/>
              <a:t> к записям</a:t>
            </a: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5000"/>
              </a:lnSpc>
              <a:buFontTx/>
              <a:buNone/>
            </a:pPr>
            <a:r>
              <a:rPr lang="ru-RU" altLang="ru-RU" sz="1200" b="1" dirty="0">
                <a:latin typeface="+mj-lt"/>
              </a:rPr>
              <a:t>Таблицы с вычислимым входом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9B7CF61B-37FB-4BF3-B7BC-0882F621869F}" type="slidenum">
              <a:rPr lang="ru-RU" smtClean="0"/>
              <a:pPr/>
              <a:t>6</a:t>
            </a:fld>
            <a:r>
              <a:rPr lang="ru-RU" dirty="0" smtClean="0"/>
              <a:t> из 32</a:t>
            </a:r>
            <a:endParaRPr lang="ru-RU" dirty="0"/>
          </a:p>
        </p:txBody>
      </p:sp>
      <p:sp>
        <p:nvSpPr>
          <p:cNvPr id="19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00472" y="239322"/>
            <a:ext cx="85430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</a:rPr>
              <a:t>3.4.</a:t>
            </a:r>
            <a:r>
              <a:rPr lang="ru-RU" altLang="ru-RU" sz="2800" dirty="0">
                <a:latin typeface="Arial" panose="020B0604020202020204" pitchFamily="34" charset="0"/>
              </a:rPr>
              <a:t> </a:t>
            </a:r>
            <a:r>
              <a:rPr lang="ru-RU" altLang="ru-RU" sz="2800" b="1" dirty="0">
                <a:latin typeface="Arial" panose="020B0604020202020204" pitchFamily="34" charset="0"/>
              </a:rPr>
              <a:t>Таблицы с вычислимым </a:t>
            </a:r>
            <a:r>
              <a:rPr lang="ru-RU" altLang="ru-RU" sz="2800" b="1" dirty="0" smtClean="0">
                <a:latin typeface="Arial" panose="020B0604020202020204" pitchFamily="34" charset="0"/>
              </a:rPr>
              <a:t>входом…</a:t>
            </a:r>
            <a:endParaRPr lang="ru-RU" altLang="ru-RU" sz="2800" b="1" dirty="0">
              <a:latin typeface="Arial" panose="020B0604020202020204" pitchFamily="34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00472" y="1689100"/>
            <a:ext cx="9578266" cy="4273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90500" indent="-1905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81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15000"/>
              </a:spcBef>
              <a:buFont typeface="Wingdings" panose="05000000000000000000" pitchFamily="2" charset="2"/>
              <a:buChar char="þ"/>
            </a:pPr>
            <a:r>
              <a:rPr lang="ru-RU" altLang="ru-RU" sz="2600" dirty="0"/>
              <a:t> Организация прямого доступа в рассмотренном виде приводит к неэффективному использованию памяти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  <a:buFont typeface="Symbol" panose="05050102010706020507" pitchFamily="18" charset="2"/>
              <a:buChar char="-"/>
            </a:pPr>
            <a:r>
              <a:rPr lang="ru-RU" altLang="ru-RU" sz="2600" dirty="0"/>
              <a:t> требуется большой памяти (</a:t>
            </a:r>
            <a:r>
              <a:rPr lang="en-US" altLang="ru-RU" sz="2600" dirty="0"/>
              <a:t>M&gt;&gt;1</a:t>
            </a:r>
            <a:r>
              <a:rPr lang="ru-RU" altLang="ru-RU" sz="2600" dirty="0"/>
              <a:t>)</a:t>
            </a:r>
            <a:endParaRPr lang="en-US" altLang="ru-RU" sz="2600" dirty="0"/>
          </a:p>
          <a:p>
            <a:pPr lvl="1">
              <a:lnSpc>
                <a:spcPct val="100000"/>
              </a:lnSpc>
              <a:spcBef>
                <a:spcPct val="15000"/>
              </a:spcBef>
              <a:buFont typeface="Symbol" panose="05050102010706020507" pitchFamily="18" charset="2"/>
              <a:buChar char="-"/>
            </a:pPr>
            <a:r>
              <a:rPr lang="en-US" altLang="ru-RU" sz="2600" dirty="0"/>
              <a:t> </a:t>
            </a:r>
            <a:r>
              <a:rPr lang="ru-RU" altLang="ru-RU" sz="2600" dirty="0"/>
              <a:t>количество используемых ключей, как правило, существенно меньше теоретически возможного набора ( Л.Н. Толстой "Война и мир" содержит всего 500 имен)</a:t>
            </a:r>
          </a:p>
          <a:p>
            <a:pPr>
              <a:lnSpc>
                <a:spcPct val="100000"/>
              </a:lnSpc>
              <a:spcBef>
                <a:spcPct val="15000"/>
              </a:spcBef>
              <a:buFont typeface="Wingdings" panose="05000000000000000000" pitchFamily="2" charset="2"/>
              <a:buChar char="Ä"/>
            </a:pPr>
            <a:r>
              <a:rPr lang="ru-RU" altLang="ru-RU" sz="2600" dirty="0"/>
              <a:t> Размер памяти для представления таблицы значительно меньше возможного количества имен (</a:t>
            </a:r>
            <a:r>
              <a:rPr lang="en-US" altLang="ru-RU" sz="2600" dirty="0"/>
              <a:t>M&lt;&lt;N</a:t>
            </a:r>
            <a:r>
              <a:rPr lang="ru-RU" altLang="ru-RU" sz="2600" dirty="0"/>
              <a:t>)</a:t>
            </a:r>
            <a:r>
              <a:rPr lang="en-US" altLang="ru-RU" sz="2600" dirty="0"/>
              <a:t> </a:t>
            </a:r>
            <a:r>
              <a:rPr lang="ru-RU" altLang="ru-RU" sz="2600" dirty="0"/>
              <a:t>и, как результат, получаемые по ключам числовые значения необходимо преобразовывать к диапазону номеров (адресов) строк памяти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00472" y="1191757"/>
            <a:ext cx="7467600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2</a:t>
            </a: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. Основные понятия и определения…</a:t>
            </a:r>
            <a:endParaRPr kumimoji="0" lang="ru-RU" altLang="ru-RU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5000"/>
              </a:lnSpc>
              <a:buFontTx/>
              <a:buNone/>
            </a:pPr>
            <a:r>
              <a:rPr lang="ru-RU" altLang="ru-RU" sz="1200" b="1" dirty="0">
                <a:latin typeface="+mj-lt"/>
              </a:rPr>
              <a:t>Таблицы с вычислимым входом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9928B487-93E0-4EC3-868F-2CCD169C20E3}" type="slidenum">
              <a:rPr lang="ru-RU" smtClean="0"/>
              <a:pPr/>
              <a:t>7</a:t>
            </a:fld>
            <a:r>
              <a:rPr lang="ru-RU" dirty="0" smtClean="0"/>
              <a:t> из 32</a:t>
            </a:r>
            <a:endParaRPr lang="ru-RU" dirty="0"/>
          </a:p>
        </p:txBody>
      </p:sp>
      <p:sp>
        <p:nvSpPr>
          <p:cNvPr id="16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0472" y="239322"/>
            <a:ext cx="85430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</a:rPr>
              <a:t>3.4.</a:t>
            </a:r>
            <a:r>
              <a:rPr lang="ru-RU" altLang="ru-RU" sz="2800" dirty="0">
                <a:latin typeface="Arial" panose="020B0604020202020204" pitchFamily="34" charset="0"/>
              </a:rPr>
              <a:t> </a:t>
            </a:r>
            <a:r>
              <a:rPr lang="ru-RU" altLang="ru-RU" sz="2800" b="1" dirty="0">
                <a:latin typeface="Arial" panose="020B0604020202020204" pitchFamily="34" charset="0"/>
              </a:rPr>
              <a:t>Таблицы с вычислимым </a:t>
            </a:r>
            <a:r>
              <a:rPr lang="ru-RU" altLang="ru-RU" sz="2800" b="1" dirty="0" smtClean="0">
                <a:latin typeface="Arial" panose="020B0604020202020204" pitchFamily="34" charset="0"/>
              </a:rPr>
              <a:t>входом…</a:t>
            </a:r>
            <a:endParaRPr lang="ru-RU" altLang="ru-RU" sz="2800" b="1" dirty="0">
              <a:latin typeface="Arial" panose="020B0604020202020204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99289" y="1689100"/>
            <a:ext cx="9579449" cy="3873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90500" indent="-1905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81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15000"/>
              </a:spcBef>
            </a:pPr>
            <a:r>
              <a:rPr lang="ru-RU" altLang="ru-RU" sz="2600" b="1" u="sng" dirty="0"/>
              <a:t>Определение 3.10.</a:t>
            </a:r>
            <a:r>
              <a:rPr lang="ru-RU" altLang="ru-RU" sz="2600" dirty="0"/>
              <a:t> Функция преобразования значения ключа к номеру (адресу) строки памяти для хранения записи</a:t>
            </a:r>
          </a:p>
          <a:p>
            <a:pPr algn="ctr">
              <a:lnSpc>
                <a:spcPct val="100000"/>
              </a:lnSpc>
              <a:spcBef>
                <a:spcPct val="15000"/>
              </a:spcBef>
            </a:pPr>
            <a:r>
              <a:rPr lang="en-US" altLang="ru-RU" sz="2600" dirty="0"/>
              <a:t>H : K </a:t>
            </a:r>
            <a:r>
              <a:rPr lang="en-US" altLang="ru-RU" sz="2600" dirty="0">
                <a:sym typeface="Symbol" panose="05050102010706020507" pitchFamily="18" charset="2"/>
              </a:rPr>
              <a:t> L  </a:t>
            </a:r>
            <a:r>
              <a:rPr lang="ru-RU" altLang="ru-RU" sz="2600" dirty="0">
                <a:sym typeface="Symbol" panose="05050102010706020507" pitchFamily="18" charset="2"/>
              </a:rPr>
              <a:t> </a:t>
            </a:r>
            <a:r>
              <a:rPr lang="en-US" altLang="ru-RU" sz="2600" dirty="0">
                <a:sym typeface="Symbol" panose="05050102010706020507" pitchFamily="18" charset="2"/>
              </a:rPr>
              <a:t>(L={0,…,M-1})</a:t>
            </a:r>
          </a:p>
          <a:p>
            <a:pPr>
              <a:lnSpc>
                <a:spcPct val="100000"/>
              </a:lnSpc>
              <a:spcBef>
                <a:spcPct val="15000"/>
              </a:spcBef>
            </a:pPr>
            <a:r>
              <a:rPr lang="en-US" altLang="ru-RU" sz="2600" dirty="0"/>
              <a:t>  </a:t>
            </a:r>
            <a:r>
              <a:rPr lang="ru-RU" altLang="ru-RU" sz="2600" dirty="0"/>
              <a:t>называется </a:t>
            </a:r>
            <a:r>
              <a:rPr lang="ru-RU" altLang="ru-RU" sz="2600" i="1" dirty="0"/>
              <a:t>функцией </a:t>
            </a:r>
            <a:r>
              <a:rPr lang="ru-RU" altLang="ru-RU" sz="2600" dirty="0"/>
              <a:t>(</a:t>
            </a:r>
            <a:r>
              <a:rPr lang="ru-RU" altLang="ru-RU" sz="2600" i="1" dirty="0"/>
              <a:t>хеширования</a:t>
            </a:r>
            <a:r>
              <a:rPr lang="ru-RU" altLang="ru-RU" sz="2600" dirty="0"/>
              <a:t>, </a:t>
            </a:r>
            <a:r>
              <a:rPr lang="ru-RU" altLang="ru-RU" sz="2600" i="1" dirty="0"/>
              <a:t>перемешивания</a:t>
            </a:r>
            <a:r>
              <a:rPr lang="ru-RU" altLang="ru-RU" sz="2600" dirty="0"/>
              <a:t>, </a:t>
            </a:r>
            <a:r>
              <a:rPr lang="ru-RU" altLang="ru-RU" sz="2600" i="1" dirty="0"/>
              <a:t>рассеивания</a:t>
            </a:r>
            <a:r>
              <a:rPr lang="ru-RU" altLang="ru-RU" sz="2600" dirty="0"/>
              <a:t>)</a:t>
            </a:r>
            <a:r>
              <a:rPr lang="en-US" altLang="ru-RU" sz="2600" dirty="0"/>
              <a:t> </a:t>
            </a:r>
            <a:r>
              <a:rPr lang="ru-RU" altLang="ru-RU" sz="2600" i="1" dirty="0"/>
              <a:t>расстановки</a:t>
            </a:r>
            <a:r>
              <a:rPr lang="ru-RU" altLang="ru-RU" sz="2600" dirty="0"/>
              <a:t> (</a:t>
            </a:r>
            <a:r>
              <a:rPr lang="en-US" altLang="ru-RU" sz="2600" dirty="0"/>
              <a:t>hash </a:t>
            </a:r>
            <a:r>
              <a:rPr lang="ru-RU" altLang="ru-RU" sz="2600" dirty="0"/>
              <a:t>- мешанина, путаница)</a:t>
            </a:r>
            <a:endParaRPr lang="en-US" altLang="ru-RU" sz="2600" dirty="0"/>
          </a:p>
          <a:p>
            <a:pPr>
              <a:lnSpc>
                <a:spcPct val="100000"/>
              </a:lnSpc>
              <a:spcBef>
                <a:spcPct val="15000"/>
              </a:spcBef>
            </a:pPr>
            <a:r>
              <a:rPr lang="ru-RU" altLang="ru-RU" sz="2600" b="1" u="sng" dirty="0"/>
              <a:t>Определение 3.1</a:t>
            </a:r>
            <a:r>
              <a:rPr lang="en-US" altLang="ru-RU" sz="2600" b="1" u="sng" dirty="0"/>
              <a:t>1</a:t>
            </a:r>
            <a:r>
              <a:rPr lang="ru-RU" altLang="ru-RU" sz="2600" b="1" u="sng" dirty="0"/>
              <a:t>.</a:t>
            </a:r>
            <a:r>
              <a:rPr lang="en-US" altLang="ru-RU" sz="2600" dirty="0"/>
              <a:t> </a:t>
            </a:r>
            <a:r>
              <a:rPr lang="ru-RU" altLang="ru-RU" sz="2600" dirty="0"/>
              <a:t>Таблицы, представление которых организуется при использовании функции расстановки, называются </a:t>
            </a:r>
            <a:r>
              <a:rPr lang="ru-RU" altLang="ru-RU" sz="2600" i="1" dirty="0"/>
              <a:t>таблицы с вычислимыми адресами</a:t>
            </a:r>
            <a:r>
              <a:rPr lang="ru-RU" altLang="ru-RU" sz="2600" dirty="0"/>
              <a:t> (</a:t>
            </a:r>
            <a:r>
              <a:rPr lang="ru-RU" altLang="ru-RU" sz="2600" i="1" dirty="0"/>
              <a:t>хеш-таблицы</a:t>
            </a:r>
            <a:r>
              <a:rPr lang="ru-RU" altLang="ru-RU" sz="2600" dirty="0"/>
              <a:t>, </a:t>
            </a:r>
            <a:r>
              <a:rPr lang="ru-RU" altLang="ru-RU" sz="2600" i="1" dirty="0"/>
              <a:t>перемешиваемые таблицы</a:t>
            </a:r>
            <a:r>
              <a:rPr lang="ru-RU" altLang="ru-RU" sz="2600" dirty="0"/>
              <a:t>)</a:t>
            </a:r>
            <a:endParaRPr lang="ru-RU" altLang="ru-RU" sz="2600" i="1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00472" y="1110892"/>
            <a:ext cx="7467600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2</a:t>
            </a: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. Основные понятия и определения</a:t>
            </a:r>
            <a:endParaRPr kumimoji="0" lang="ru-RU" altLang="ru-RU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5000"/>
              </a:lnSpc>
              <a:buFontTx/>
              <a:buNone/>
            </a:pPr>
            <a:r>
              <a:rPr lang="ru-RU" altLang="ru-RU" sz="1200" b="1" dirty="0">
                <a:latin typeface="+mj-lt"/>
              </a:rPr>
              <a:t>Таблицы с вычислимым входом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2EC62539-E182-40AE-9C69-DEA2E0C56667}" type="slidenum">
              <a:rPr lang="ru-RU" smtClean="0"/>
              <a:pPr/>
              <a:t>8</a:t>
            </a:fld>
            <a:r>
              <a:rPr lang="ru-RU" dirty="0" smtClean="0"/>
              <a:t> из 32</a:t>
            </a:r>
            <a:endParaRPr lang="ru-RU" dirty="0"/>
          </a:p>
        </p:txBody>
      </p:sp>
      <p:sp>
        <p:nvSpPr>
          <p:cNvPr id="24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00472" y="239322"/>
            <a:ext cx="85430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</a:rPr>
              <a:t>3.4.</a:t>
            </a:r>
            <a:r>
              <a:rPr lang="ru-RU" altLang="ru-RU" sz="2800" dirty="0">
                <a:latin typeface="Arial" panose="020B0604020202020204" pitchFamily="34" charset="0"/>
              </a:rPr>
              <a:t> </a:t>
            </a:r>
            <a:r>
              <a:rPr lang="ru-RU" altLang="ru-RU" sz="2800" b="1" dirty="0">
                <a:latin typeface="Arial" panose="020B0604020202020204" pitchFamily="34" charset="0"/>
              </a:rPr>
              <a:t>Таблицы с вычислимым </a:t>
            </a:r>
            <a:r>
              <a:rPr lang="ru-RU" altLang="ru-RU" sz="2800" b="1" dirty="0" smtClean="0">
                <a:latin typeface="Arial" panose="020B0604020202020204" pitchFamily="34" charset="0"/>
              </a:rPr>
              <a:t>входом…</a:t>
            </a:r>
            <a:endParaRPr lang="ru-RU" altLang="ru-RU" sz="2800" b="1" dirty="0">
              <a:latin typeface="Arial" panose="020B0604020202020204" pitchFamily="34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00470" y="1191757"/>
            <a:ext cx="9578267" cy="437043"/>
          </a:xfr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Способы построения функция расстановки…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200469" y="1689100"/>
            <a:ext cx="9578267" cy="3873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90500" indent="-1905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81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15000"/>
              </a:spcBef>
              <a:buFont typeface="Wingdings" panose="05000000000000000000" pitchFamily="2" charset="2"/>
              <a:buChar char="þ"/>
            </a:pPr>
            <a:r>
              <a:rPr lang="ru-RU" altLang="ru-RU" sz="2600" dirty="0"/>
              <a:t> При </a:t>
            </a:r>
            <a:r>
              <a:rPr lang="en-US" altLang="ru-RU" sz="2600" dirty="0"/>
              <a:t>M&lt;N</a:t>
            </a:r>
            <a:r>
              <a:rPr lang="ru-RU" altLang="ru-RU" sz="2600" dirty="0"/>
              <a:t> функции расстановки является </a:t>
            </a:r>
            <a:r>
              <a:rPr lang="ru-RU" altLang="ru-RU" sz="2600" i="1" dirty="0"/>
              <a:t>взаимно-неоднозначной </a:t>
            </a:r>
            <a:r>
              <a:rPr lang="ru-RU" altLang="ru-RU" sz="2600" dirty="0"/>
              <a:t>(</a:t>
            </a:r>
            <a:r>
              <a:rPr lang="ru-RU" altLang="ru-RU" sz="2600" i="1" dirty="0" err="1"/>
              <a:t>неинъективной</a:t>
            </a:r>
            <a:r>
              <a:rPr lang="ru-RU" altLang="ru-RU" sz="2600" dirty="0"/>
              <a:t>)</a:t>
            </a:r>
            <a:endParaRPr lang="en-US" altLang="ru-RU" sz="2600" dirty="0"/>
          </a:p>
          <a:p>
            <a:pPr algn="ctr">
              <a:lnSpc>
                <a:spcPct val="100000"/>
              </a:lnSpc>
              <a:spcBef>
                <a:spcPct val="15000"/>
              </a:spcBef>
            </a:pPr>
            <a:r>
              <a:rPr lang="ru-RU" altLang="ru-RU" sz="2600" dirty="0">
                <a:sym typeface="Symbol" panose="05050102010706020507" pitchFamily="18" charset="2"/>
              </a:rPr>
              <a:t> </a:t>
            </a:r>
            <a:r>
              <a:rPr lang="en-US" altLang="ru-RU" sz="2600" dirty="0">
                <a:sym typeface="Symbol" panose="05050102010706020507" pitchFamily="18" charset="2"/>
              </a:rPr>
              <a:t>k</a:t>
            </a:r>
            <a:r>
              <a:rPr lang="en-US" altLang="ru-RU" sz="2600" baseline="-25000" dirty="0">
                <a:sym typeface="Symbol" panose="05050102010706020507" pitchFamily="18" charset="2"/>
              </a:rPr>
              <a:t>1</a:t>
            </a:r>
            <a:r>
              <a:rPr lang="en-US" altLang="ru-RU" sz="2600" dirty="0">
                <a:sym typeface="Symbol" panose="05050102010706020507" pitchFamily="18" charset="2"/>
              </a:rPr>
              <a:t>, k</a:t>
            </a:r>
            <a:r>
              <a:rPr lang="en-US" altLang="ru-RU" sz="2600" baseline="-25000" dirty="0">
                <a:sym typeface="Symbol" panose="05050102010706020507" pitchFamily="18" charset="2"/>
              </a:rPr>
              <a:t>2</a:t>
            </a:r>
            <a:r>
              <a:rPr lang="en-US" altLang="ru-RU" sz="2600" dirty="0">
                <a:sym typeface="Symbol" panose="05050102010706020507" pitchFamily="18" charset="2"/>
              </a:rPr>
              <a:t> </a:t>
            </a:r>
            <a:r>
              <a:rPr lang="ru-RU" altLang="ru-RU" sz="2600" dirty="0">
                <a:sym typeface="Symbol" panose="05050102010706020507" pitchFamily="18" charset="2"/>
              </a:rPr>
              <a:t></a:t>
            </a:r>
            <a:r>
              <a:rPr lang="en-US" altLang="ru-RU" sz="2600" dirty="0">
                <a:sym typeface="Symbol" panose="05050102010706020507" pitchFamily="18" charset="2"/>
              </a:rPr>
              <a:t> K : h(k</a:t>
            </a:r>
            <a:r>
              <a:rPr lang="en-US" altLang="ru-RU" sz="2600" baseline="-25000" dirty="0">
                <a:sym typeface="Symbol" panose="05050102010706020507" pitchFamily="18" charset="2"/>
              </a:rPr>
              <a:t>1</a:t>
            </a:r>
            <a:r>
              <a:rPr lang="en-US" altLang="ru-RU" sz="2600" dirty="0">
                <a:sym typeface="Symbol" panose="05050102010706020507" pitchFamily="18" charset="2"/>
              </a:rPr>
              <a:t>) = h( k</a:t>
            </a:r>
            <a:r>
              <a:rPr lang="en-US" altLang="ru-RU" sz="2600" baseline="-25000" dirty="0">
                <a:sym typeface="Symbol" panose="05050102010706020507" pitchFamily="18" charset="2"/>
              </a:rPr>
              <a:t>2</a:t>
            </a:r>
            <a:r>
              <a:rPr lang="en-US" altLang="ru-RU" sz="2600" dirty="0"/>
              <a:t>)</a:t>
            </a:r>
            <a:endParaRPr lang="ru-RU" altLang="ru-RU" sz="2600" dirty="0"/>
          </a:p>
          <a:p>
            <a:pPr>
              <a:lnSpc>
                <a:spcPct val="100000"/>
              </a:lnSpc>
              <a:spcBef>
                <a:spcPct val="15000"/>
              </a:spcBef>
              <a:buFont typeface="Wingdings" panose="05000000000000000000" pitchFamily="2" charset="2"/>
              <a:buChar char="Ä"/>
            </a:pPr>
            <a:r>
              <a:rPr lang="en-US" altLang="ru-RU" sz="2600" dirty="0"/>
              <a:t> </a:t>
            </a:r>
            <a:r>
              <a:rPr lang="ru-RU" altLang="ru-RU" sz="2600" dirty="0"/>
              <a:t>Тем самым, при использовании функции расстановки могут возникать ситуации, когда получаемый функцией номер строки памяти для расположения записи уже является использованным</a:t>
            </a:r>
            <a:endParaRPr lang="en-US" altLang="ru-RU" sz="2600" dirty="0"/>
          </a:p>
          <a:p>
            <a:pPr>
              <a:lnSpc>
                <a:spcPct val="100000"/>
              </a:lnSpc>
              <a:spcBef>
                <a:spcPct val="15000"/>
              </a:spcBef>
            </a:pPr>
            <a:r>
              <a:rPr lang="ru-RU" altLang="ru-RU" sz="2600" b="1" u="sng" dirty="0"/>
              <a:t>Определение 3.12.</a:t>
            </a:r>
            <a:r>
              <a:rPr lang="en-US" altLang="ru-RU" sz="2600" dirty="0"/>
              <a:t> </a:t>
            </a:r>
            <a:r>
              <a:rPr lang="ru-RU" altLang="ru-RU" sz="2600" dirty="0"/>
              <a:t>Ситуация, когда для расположения записи функцией расстановки определяется уже занятая строка памяти называется </a:t>
            </a:r>
            <a:r>
              <a:rPr lang="ru-RU" altLang="ru-RU" sz="2600" i="1" dirty="0"/>
              <a:t>относительным переполнением </a:t>
            </a:r>
            <a:r>
              <a:rPr lang="ru-RU" altLang="ru-RU" sz="2600" dirty="0"/>
              <a:t>(</a:t>
            </a:r>
            <a:r>
              <a:rPr lang="ru-RU" altLang="ru-RU" sz="2600" i="1" dirty="0"/>
              <a:t>коллизией</a:t>
            </a:r>
            <a:r>
              <a:rPr lang="ru-RU" altLang="ru-RU" sz="2600" dirty="0"/>
              <a:t>)</a:t>
            </a:r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5000"/>
              </a:lnSpc>
              <a:buFontTx/>
              <a:buNone/>
            </a:pPr>
            <a:r>
              <a:rPr lang="ru-RU" altLang="ru-RU" sz="1200" b="1" dirty="0">
                <a:latin typeface="+mj-lt"/>
              </a:rPr>
              <a:t>Таблицы с вычислимым входом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 anchor="ctr"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9</a:t>
            </a:fld>
            <a:r>
              <a:rPr lang="ru-RU" dirty="0" smtClean="0"/>
              <a:t> из 32</a:t>
            </a:r>
            <a:endParaRPr lang="ru-RU" dirty="0"/>
          </a:p>
        </p:txBody>
      </p:sp>
      <p:sp>
        <p:nvSpPr>
          <p:cNvPr id="1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00472" y="239322"/>
            <a:ext cx="85430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</a:rPr>
              <a:t>3.4.</a:t>
            </a:r>
            <a:r>
              <a:rPr lang="ru-RU" altLang="ru-RU" sz="2800" dirty="0">
                <a:latin typeface="Arial" panose="020B0604020202020204" pitchFamily="34" charset="0"/>
              </a:rPr>
              <a:t> </a:t>
            </a:r>
            <a:r>
              <a:rPr lang="ru-RU" altLang="ru-RU" sz="2800" b="1" dirty="0">
                <a:latin typeface="Arial" panose="020B0604020202020204" pitchFamily="34" charset="0"/>
              </a:rPr>
              <a:t>Таблицы с вычислимым </a:t>
            </a:r>
            <a:r>
              <a:rPr lang="ru-RU" altLang="ru-RU" sz="2800" b="1" dirty="0" smtClean="0">
                <a:latin typeface="Arial" panose="020B0604020202020204" pitchFamily="34" charset="0"/>
              </a:rPr>
              <a:t>входом…</a:t>
            </a:r>
            <a:endParaRPr lang="ru-RU" altLang="ru-RU" sz="2800" b="1" dirty="0">
              <a:latin typeface="Arial" panose="020B0604020202020204" pitchFamily="34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200472" y="1556792"/>
            <a:ext cx="9578266" cy="459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90500" indent="-1905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1905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ru-RU" altLang="ru-RU" sz="2600" b="1" u="sng" dirty="0"/>
              <a:t>Требования</a:t>
            </a:r>
            <a:r>
              <a:rPr lang="ru-RU" altLang="ru-RU" sz="2600" dirty="0"/>
              <a:t> (редкое возникновение коллизий)</a:t>
            </a:r>
            <a:endParaRPr lang="ru-RU" altLang="ru-RU" sz="2600" b="1" u="sng" dirty="0"/>
          </a:p>
          <a:p>
            <a:pPr lvl="1">
              <a:lnSpc>
                <a:spcPct val="90000"/>
              </a:lnSpc>
              <a:spcBef>
                <a:spcPct val="15000"/>
              </a:spcBef>
              <a:buFontTx/>
              <a:buChar char="•"/>
            </a:pPr>
            <a:r>
              <a:rPr lang="ru-RU" altLang="ru-RU" sz="2600" dirty="0"/>
              <a:t>Быстрое вычисление</a:t>
            </a:r>
          </a:p>
          <a:p>
            <a:pPr lvl="1">
              <a:lnSpc>
                <a:spcPct val="90000"/>
              </a:lnSpc>
              <a:spcBef>
                <a:spcPct val="15000"/>
              </a:spcBef>
              <a:buFontTx/>
              <a:buChar char="•"/>
            </a:pPr>
            <a:r>
              <a:rPr lang="ru-RU" altLang="ru-RU" sz="2600" dirty="0"/>
              <a:t>Равномерное распределение имен</a:t>
            </a:r>
          </a:p>
          <a:p>
            <a:pPr lvl="1">
              <a:lnSpc>
                <a:spcPct val="90000"/>
              </a:lnSpc>
              <a:spcBef>
                <a:spcPct val="15000"/>
              </a:spcBef>
              <a:buFontTx/>
              <a:buChar char="•"/>
            </a:pPr>
            <a:r>
              <a:rPr lang="ru-RU" altLang="ru-RU" sz="2600" dirty="0"/>
              <a:t>Равномерное распределение часто используемых имен</a:t>
            </a:r>
          </a:p>
          <a:p>
            <a:pPr lvl="1">
              <a:lnSpc>
                <a:spcPct val="90000"/>
              </a:lnSpc>
              <a:spcBef>
                <a:spcPct val="15000"/>
              </a:spcBef>
              <a:buFontTx/>
              <a:buChar char="•"/>
            </a:pPr>
            <a:r>
              <a:rPr lang="ru-RU" altLang="ru-RU" sz="2600" dirty="0"/>
              <a:t>Равномерное распределение близких имен</a:t>
            </a:r>
          </a:p>
          <a:p>
            <a:pPr>
              <a:lnSpc>
                <a:spcPct val="90000"/>
              </a:lnSpc>
              <a:spcBef>
                <a:spcPct val="15000"/>
              </a:spcBef>
              <a:buFontTx/>
              <a:buNone/>
            </a:pPr>
            <a:r>
              <a:rPr lang="ru-RU" altLang="ru-RU" sz="2600" b="1" u="sng" dirty="0"/>
              <a:t>Примеры</a:t>
            </a:r>
          </a:p>
          <a:p>
            <a:pPr lvl="1">
              <a:lnSpc>
                <a:spcPct val="90000"/>
              </a:lnSpc>
              <a:spcBef>
                <a:spcPct val="15000"/>
              </a:spcBef>
              <a:buFontTx/>
              <a:buChar char="•"/>
            </a:pPr>
            <a:r>
              <a:rPr lang="ru-RU" altLang="ru-RU" sz="2600" dirty="0"/>
              <a:t>Код левого (правого) символа ключа</a:t>
            </a:r>
          </a:p>
          <a:p>
            <a:pPr lvl="1">
              <a:lnSpc>
                <a:spcPct val="90000"/>
              </a:lnSpc>
              <a:spcBef>
                <a:spcPct val="15000"/>
              </a:spcBef>
              <a:buFontTx/>
              <a:buChar char="•"/>
            </a:pPr>
            <a:r>
              <a:rPr lang="ru-RU" altLang="ru-RU" sz="2600" dirty="0"/>
              <a:t>Числовой код ключа</a:t>
            </a:r>
          </a:p>
          <a:p>
            <a:pPr lvl="1">
              <a:lnSpc>
                <a:spcPct val="90000"/>
              </a:lnSpc>
              <a:spcBef>
                <a:spcPct val="15000"/>
              </a:spcBef>
              <a:buFontTx/>
              <a:buChar char="•"/>
            </a:pPr>
            <a:r>
              <a:rPr lang="ru-RU" altLang="ru-RU" sz="2600" dirty="0"/>
              <a:t>Представление ключа в виде нескольких полей, используемых для получения целого значения</a:t>
            </a:r>
          </a:p>
          <a:p>
            <a:pPr lvl="1">
              <a:lnSpc>
                <a:spcPct val="90000"/>
              </a:lnSpc>
              <a:spcBef>
                <a:spcPct val="15000"/>
              </a:spcBef>
              <a:buFontTx/>
              <a:buChar char="•"/>
            </a:pPr>
            <a:r>
              <a:rPr lang="en-US" altLang="ru-RU" sz="2600" dirty="0">
                <a:sym typeface="Symbol" panose="05050102010706020507" pitchFamily="18" charset="2"/>
              </a:rPr>
              <a:t>h(k)</a:t>
            </a:r>
            <a:r>
              <a:rPr lang="ru-RU" altLang="ru-RU" sz="2600" dirty="0">
                <a:sym typeface="Symbol" panose="05050102010706020507" pitchFamily="18" charset="2"/>
              </a:rPr>
              <a:t> = </a:t>
            </a:r>
            <a:r>
              <a:rPr lang="en-US" altLang="ru-RU" sz="2600" dirty="0">
                <a:sym typeface="Symbol" panose="05050102010706020507" pitchFamily="18" charset="2"/>
              </a:rPr>
              <a:t>(k) mod M (M2</a:t>
            </a:r>
            <a:r>
              <a:rPr lang="en-US" altLang="ru-RU" sz="2600" baseline="30000" dirty="0">
                <a:sym typeface="Symbol" panose="05050102010706020507" pitchFamily="18" charset="2"/>
              </a:rPr>
              <a:t>k</a:t>
            </a:r>
            <a:r>
              <a:rPr lang="en-US" altLang="ru-RU" sz="2600" dirty="0">
                <a:sym typeface="Symbol" panose="05050102010706020507" pitchFamily="18" charset="2"/>
              </a:rPr>
              <a:t>)</a:t>
            </a:r>
            <a:endParaRPr lang="en-US" altLang="ru-RU" sz="2600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00470" y="1102626"/>
            <a:ext cx="9578267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3. Способы построения функция расстановки</a:t>
            </a:r>
            <a:endParaRPr kumimoji="0" lang="ru-RU" altLang="ru-RU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5000"/>
              </a:lnSpc>
              <a:buFontTx/>
              <a:buNone/>
            </a:pPr>
            <a:r>
              <a:rPr lang="ru-RU" altLang="ru-RU" sz="1200" b="1" dirty="0">
                <a:latin typeface="+mj-lt"/>
              </a:rPr>
              <a:t>Таблицы с вычислимым входом</a:t>
            </a:r>
          </a:p>
        </p:txBody>
      </p:sp>
    </p:spTree>
    <p:extLst>
      <p:ext uri="{BB962C8B-B14F-4D97-AF65-F5344CB8AC3E}">
        <p14:creationId xmlns:p14="http://schemas.microsoft.com/office/powerpoint/2010/main" xmlns="" val="329240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itlab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ernard MT Condensed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ernard MT Condensed" pitchFamily="18" charset="0"/>
            <a:cs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2034</Words>
  <Application>Microsoft Office PowerPoint</Application>
  <PresentationFormat>Лист A4 (210x297 мм)</PresentationFormat>
  <Paragraphs>286</Paragraphs>
  <Slides>32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1_itlab</vt:lpstr>
      <vt:lpstr>Рисунок</vt:lpstr>
      <vt:lpstr>Уравнение</vt:lpstr>
      <vt:lpstr>Формула</vt:lpstr>
      <vt:lpstr>Слайд 1</vt:lpstr>
      <vt:lpstr>Слайд 2</vt:lpstr>
      <vt:lpstr>Содержание</vt:lpstr>
      <vt:lpstr>1. Общая характеристика подхода</vt:lpstr>
      <vt:lpstr>2. Основные понятия и определения…</vt:lpstr>
      <vt:lpstr>Слайд 6</vt:lpstr>
      <vt:lpstr>Слайд 7</vt:lpstr>
      <vt:lpstr>3. Способы построения функция расстановки…</vt:lpstr>
      <vt:lpstr>Слайд 9</vt:lpstr>
      <vt:lpstr>4. Открытое перемешивание - вставка…</vt:lpstr>
      <vt:lpstr>Слайд 11</vt:lpstr>
      <vt:lpstr>Слайд 12</vt:lpstr>
      <vt:lpstr>Слайд 13</vt:lpstr>
      <vt:lpstr>Слайд 14</vt:lpstr>
      <vt:lpstr>Слайд 15</vt:lpstr>
      <vt:lpstr>Слайд 16</vt:lpstr>
      <vt:lpstr>4. Открытое перемешивание - удаление</vt:lpstr>
      <vt:lpstr>5. Реализация – схема наследования</vt:lpstr>
      <vt:lpstr>6. Оценка эффективности…</vt:lpstr>
      <vt:lpstr>Слайд 20</vt:lpstr>
      <vt:lpstr>Слайд 21</vt:lpstr>
      <vt:lpstr>Слайд 22</vt:lpstr>
      <vt:lpstr>Слайд 23</vt:lpstr>
      <vt:lpstr>7. Разрешение коллизий – метод цепочек…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Контакты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программирования - 2</dc:title>
  <dc:subject> Таблицы с вычислимым входом</dc:subject>
  <dc:creator/>
  <cp:lastModifiedBy/>
  <cp:revision>16</cp:revision>
  <cp:lastPrinted>1900-12-31T20:00:00Z</cp:lastPrinted>
  <dcterms:created xsi:type="dcterms:W3CDTF">1900-12-31T20:00:00Z</dcterms:created>
  <dcterms:modified xsi:type="dcterms:W3CDTF">2016-01-03T07:45:56Z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