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0" r:id="rId1"/>
  </p:sldMasterIdLst>
  <p:notesMasterIdLst>
    <p:notesMasterId r:id="rId41"/>
  </p:notesMasterIdLst>
  <p:sldIdLst>
    <p:sldId id="462" r:id="rId2"/>
    <p:sldId id="468" r:id="rId3"/>
    <p:sldId id="469" r:id="rId4"/>
    <p:sldId id="473" r:id="rId5"/>
    <p:sldId id="474" r:id="rId6"/>
    <p:sldId id="475" r:id="rId7"/>
    <p:sldId id="476" r:id="rId8"/>
    <p:sldId id="477" r:id="rId9"/>
    <p:sldId id="502" r:id="rId10"/>
    <p:sldId id="499" r:id="rId11"/>
    <p:sldId id="500" r:id="rId12"/>
    <p:sldId id="501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  <p:sldId id="513" r:id="rId24"/>
    <p:sldId id="514" r:id="rId25"/>
    <p:sldId id="515" r:id="rId26"/>
    <p:sldId id="516" r:id="rId27"/>
    <p:sldId id="517" r:id="rId28"/>
    <p:sldId id="518" r:id="rId29"/>
    <p:sldId id="519" r:id="rId30"/>
    <p:sldId id="520" r:id="rId31"/>
    <p:sldId id="521" r:id="rId32"/>
    <p:sldId id="522" r:id="rId33"/>
    <p:sldId id="523" r:id="rId34"/>
    <p:sldId id="491" r:id="rId35"/>
    <p:sldId id="492" r:id="rId36"/>
    <p:sldId id="493" r:id="rId37"/>
    <p:sldId id="498" r:id="rId38"/>
    <p:sldId id="496" r:id="rId39"/>
    <p:sldId id="497" r:id="rId40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9"/>
    <a:srgbClr val="FF3300"/>
    <a:srgbClr val="D62A90"/>
    <a:srgbClr val="00FF00"/>
    <a:srgbClr val="99FF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81" autoAdjust="0"/>
    <p:restoredTop sz="94576" autoAdjust="0"/>
  </p:normalViewPr>
  <p:slideViewPr>
    <p:cSldViewPr>
      <p:cViewPr varScale="1">
        <p:scale>
          <a:sx n="106" d="100"/>
          <a:sy n="106" d="100"/>
        </p:scale>
        <p:origin x="-186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7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680882-5D7D-45A9-B0D8-7C13C25E6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55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7B3B1F-CA54-4011-80B1-C873B6AF2239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8282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1D87D-AB5F-4031-B59E-5F1A8052930C}" type="slidenum">
              <a:rPr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75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FE1D9-52B3-4C02-8018-B32D72E372F5}" type="slidenum">
              <a:rPr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69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72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60125-B45D-400A-98A3-B8B1A0893768}" type="slidenum">
              <a:rPr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987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C973E-88D8-4A11-B924-BA61AB996A8F}" type="slidenum">
              <a:rPr/>
              <a:pPr/>
              <a:t>35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5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4FE7-CF99-4916-B10D-F64EAC0EB5CE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0769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4FE7-CF99-4916-B10D-F64EAC0EB5CE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04590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9" y="103191"/>
            <a:ext cx="97200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3"/>
          <p:cNvSpPr txBox="1">
            <a:spLocks noChangeArrowheads="1"/>
          </p:cNvSpPr>
          <p:nvPr userDrawn="1"/>
        </p:nvSpPr>
        <p:spPr bwMode="auto">
          <a:xfrm>
            <a:off x="1166786" y="115888"/>
            <a:ext cx="8739214" cy="8125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Нижегородский государственный университет им. Н.И. Лобачевского </a:t>
            </a:r>
            <a:endParaRPr lang="ru-RU" sz="2000" b="1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 информационных технологий, математики и механики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78948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984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A67C-33BD-4A59-9EAE-678C8C03C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pic>
        <p:nvPicPr>
          <p:cNvPr id="14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003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4731C-66F4-4E24-8C0A-51A1D0A75D0E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A1DAE-09AB-4733-B39D-2C4879AFA293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450" y="207963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Введение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092" y="1071546"/>
            <a:ext cx="95012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6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19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11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1" y="6161090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325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09625" indent="-2667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n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rgel@unn.ru" TargetMode="External"/><Relationship Id="rId5" Type="http://schemas.openxmlformats.org/officeDocument/2006/relationships/hyperlink" Target="http://www.software.unn.ru/?dir=17" TargetMode="External"/><Relationship Id="rId4" Type="http://schemas.openxmlformats.org/officeDocument/2006/relationships/hyperlink" Target="http://www.itmm.unn.ru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25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238" y="87313"/>
            <a:ext cx="22383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87313"/>
            <a:ext cx="2286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7313" y="87313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9988" y="87313"/>
            <a:ext cx="26558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293" y="1785926"/>
            <a:ext cx="18557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2600" y="1841629"/>
            <a:ext cx="8553400" cy="723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Нижегородский государственный университет им. Н.И. Лобачевского</a:t>
            </a:r>
            <a:r>
              <a:rPr lang="en-US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 </a:t>
            </a:r>
            <a:endParaRPr lang="en-US" sz="1600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Институт информационных технологий, математики и механики</a:t>
            </a:r>
            <a:endParaRPr lang="en-US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0463" y="3337828"/>
            <a:ext cx="5500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Методы программирования - 2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6407" y="2905780"/>
            <a:ext cx="2058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Учебный курс</a:t>
            </a:r>
            <a:endParaRPr lang="ru-RU" sz="2400" i="1" dirty="0"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1. Концепция процесса</a:t>
            </a:r>
            <a:endParaRPr lang="ru-RU" sz="3200" b="1" dirty="0">
              <a:latin typeface="+mj-lt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>
                <a:latin typeface="+mn-lt"/>
              </a:rPr>
              <a:t>    10 из </a:t>
            </a:r>
            <a:r>
              <a:rPr lang="ru-RU" dirty="0"/>
              <a:t>39</a:t>
            </a:r>
            <a:endParaRPr lang="ru-RU" sz="1200" dirty="0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200472" y="4543425"/>
            <a:ext cx="9578266" cy="136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ru-RU" sz="2800" b="1" i="1" baseline="-25000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ru-RU" sz="2800" b="1" i="1" baseline="-25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+1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=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ru-RU" sz="2800" b="1" i="1" baseline="-25000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+1</a:t>
            </a:r>
            <a:r>
              <a:rPr lang="ru-RU" altLang="ru-RU" sz="2800" dirty="0">
                <a:solidFill>
                  <a:srgbClr val="996633"/>
                </a:solidFill>
                <a:sym typeface="Symbol" panose="05050102010706020507" pitchFamily="18" charset="2"/>
              </a:rPr>
              <a:t>  </a:t>
            </a:r>
            <a:r>
              <a:rPr lang="en-US" altLang="ru-RU" sz="2800" dirty="0">
                <a:sym typeface="Symbol" panose="05050102010706020507" pitchFamily="18" charset="2"/>
              </a:rPr>
              <a:t>- </a:t>
            </a:r>
            <a:r>
              <a:rPr lang="ru-RU" altLang="ru-RU" sz="2800" dirty="0">
                <a:sym typeface="Symbol" panose="05050102010706020507" pitchFamily="18" charset="2"/>
              </a:rPr>
              <a:t>процесс </a:t>
            </a:r>
            <a:r>
              <a:rPr lang="ru-RU" altLang="ru-RU" sz="2800" i="1" dirty="0">
                <a:sym typeface="Symbol" panose="05050102010706020507" pitchFamily="18" charset="2"/>
              </a:rPr>
              <a:t>активен</a:t>
            </a:r>
            <a:r>
              <a:rPr lang="en-US" altLang="ru-RU" sz="2800" dirty="0">
                <a:sym typeface="Symbol" panose="05050102010706020507" pitchFamily="18" charset="2"/>
              </a:rPr>
              <a:t>,</a:t>
            </a:r>
            <a:endParaRPr lang="ru-RU" altLang="ru-RU" sz="2800" dirty="0">
              <a:sym typeface="Symbol" panose="05050102010706020507" pitchFamily="18" charset="2"/>
            </a:endParaRPr>
          </a:p>
          <a:p>
            <a:pPr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ru-RU" sz="2800" b="1" i="1" baseline="-25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i+1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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ru-RU" sz="2800" b="1" i="1" baseline="-25000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ru-RU" altLang="ru-RU" sz="2800" b="1" i="1" baseline="-25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+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1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ru-RU" sz="2800" dirty="0">
                <a:sym typeface="Symbol" panose="05050102010706020507" pitchFamily="18" charset="2"/>
              </a:rPr>
              <a:t>- </a:t>
            </a:r>
            <a:r>
              <a:rPr lang="ru-RU" altLang="ru-RU" sz="2800" dirty="0">
                <a:sym typeface="Symbol" panose="05050102010706020507" pitchFamily="18" charset="2"/>
              </a:rPr>
              <a:t>процесс </a:t>
            </a:r>
            <a:r>
              <a:rPr lang="ru-RU" altLang="ru-RU" sz="2800" i="1" dirty="0">
                <a:sym typeface="Symbol" panose="05050102010706020507" pitchFamily="18" charset="2"/>
              </a:rPr>
              <a:t>приостановлен</a:t>
            </a:r>
            <a:r>
              <a:rPr lang="ru-RU" altLang="ru-RU" sz="2800" dirty="0">
                <a:sym typeface="Symbol" panose="05050102010706020507" pitchFamily="18" charset="2"/>
              </a:rPr>
              <a:t> (т.е. находится в состоянии </a:t>
            </a:r>
            <a:r>
              <a:rPr lang="ru-RU" altLang="ru-RU" sz="2800" i="1" dirty="0">
                <a:sym typeface="Symbol" panose="05050102010706020507" pitchFamily="18" charset="2"/>
              </a:rPr>
              <a:t>ожидания</a:t>
            </a:r>
            <a:r>
              <a:rPr lang="ru-RU" altLang="ru-RU" sz="2800" dirty="0">
                <a:sym typeface="Symbol" panose="05050102010706020507" pitchFamily="18" charset="2"/>
              </a:rPr>
              <a:t> или </a:t>
            </a:r>
            <a:r>
              <a:rPr lang="ru-RU" altLang="ru-RU" sz="2800" i="1" dirty="0">
                <a:sym typeface="Symbol" panose="05050102010706020507" pitchFamily="18" charset="2"/>
              </a:rPr>
              <a:t>блокировки</a:t>
            </a:r>
            <a:r>
              <a:rPr lang="ru-RU" altLang="ru-RU" sz="2800" dirty="0"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33550"/>
            <a:ext cx="5191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7736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60812"/>
            <a:ext cx="8543032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2. Модель выполняемого набора </a:t>
            </a:r>
            <a:r>
              <a:rPr lang="ru-RU" altLang="ru-RU" sz="3200" b="1" dirty="0" smtClean="0">
                <a:latin typeface="+mj-lt"/>
              </a:rPr>
              <a:t>программ</a:t>
            </a:r>
            <a:r>
              <a:rPr lang="en-US" altLang="ru-RU" sz="3200" b="1" dirty="0" smtClean="0">
                <a:latin typeface="+mj-lt"/>
              </a:rPr>
              <a:t> </a:t>
            </a:r>
            <a:r>
              <a:rPr lang="ru-RU" altLang="ru-RU" sz="3200" b="1" dirty="0" smtClean="0">
                <a:latin typeface="+mj-lt"/>
              </a:rPr>
              <a:t>как </a:t>
            </a:r>
            <a:r>
              <a:rPr lang="ru-RU" altLang="ru-RU" sz="3200" b="1" dirty="0">
                <a:latin typeface="+mj-lt"/>
              </a:rPr>
              <a:t>системы процессов…</a:t>
            </a:r>
            <a:endParaRPr lang="ru-RU" sz="3200" b="1" dirty="0">
              <a:latin typeface="+mj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>
                <a:latin typeface="+mn-lt"/>
              </a:rPr>
              <a:t>    11 из </a:t>
            </a:r>
            <a:r>
              <a:rPr lang="ru-RU" dirty="0"/>
              <a:t>39</a:t>
            </a:r>
            <a:endParaRPr lang="ru-RU" sz="1200" dirty="0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00472" y="1052736"/>
            <a:ext cx="9578266" cy="51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66738" indent="-193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Понятие процесса может быть использовано в качестве основного </a:t>
            </a:r>
            <a:r>
              <a:rPr lang="ru-RU" altLang="ru-RU" sz="2800" i="1" dirty="0">
                <a:cs typeface="Times New Roman" panose="02020603050405020304" pitchFamily="18" charset="0"/>
                <a:sym typeface="Symbol" panose="05050102010706020507" pitchFamily="18" charset="2"/>
              </a:rPr>
              <a:t>конструктивного элемента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для построения </a:t>
            </a:r>
            <a:r>
              <a:rPr lang="ru-RU" altLang="ru-RU" sz="2800" dirty="0">
                <a:sym typeface="Symbol" panose="05050102010706020507" pitchFamily="18" charset="2"/>
              </a:rPr>
              <a:t>модели выполняемого набора программ как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sym typeface="Symbol" panose="05050102010706020507" pitchFamily="18" charset="2"/>
              </a:rPr>
              <a:t>системы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800" i="1" dirty="0">
                <a:cs typeface="Times New Roman" panose="02020603050405020304" pitchFamily="18" charset="0"/>
                <a:sym typeface="Symbol" panose="05050102010706020507" pitchFamily="18" charset="2"/>
              </a:rPr>
              <a:t>взаимодействующих процессов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endParaRPr lang="ru-RU" altLang="ru-RU" sz="2800" dirty="0">
              <a:sym typeface="Symbol" panose="05050102010706020507" pitchFamily="18" charset="2"/>
            </a:endParaRPr>
          </a:p>
          <a:p>
            <a:pPr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ru-RU" altLang="ru-RU" sz="2800" dirty="0">
                <a:sym typeface="Symbol" panose="05050102010706020507" pitchFamily="18" charset="2"/>
              </a:rPr>
              <a:t>Подобное представление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sym typeface="Symbol" panose="05050102010706020507" pitchFamily="18" charset="2"/>
              </a:rPr>
              <a:t>набора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программ позволяет</a:t>
            </a:r>
            <a:r>
              <a:rPr lang="ru-RU" altLang="ru-RU" sz="2800" dirty="0">
                <a:sym typeface="Symbol" panose="05050102010706020507" pitchFamily="18" charset="2"/>
              </a:rPr>
              <a:t>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FontTx/>
              <a:buChar char="-"/>
            </a:pP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получить более компактные (поддающиеся анализу) вычислительные схемы </a:t>
            </a:r>
            <a:r>
              <a:rPr lang="ru-RU" altLang="ru-RU" sz="2800" dirty="0">
                <a:sym typeface="Symbol" panose="05050102010706020507" pitchFamily="18" charset="2"/>
              </a:rPr>
              <a:t>многопрограммного режима работы ЭВМ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endParaRPr lang="ru-RU" altLang="ru-RU" sz="2800" dirty="0">
              <a:sym typeface="Symbol" panose="05050102010706020507" pitchFamily="18" charset="2"/>
            </a:endParaRPr>
          </a:p>
          <a:p>
            <a:pPr lvl="1">
              <a:lnSpc>
                <a:spcPct val="95000"/>
              </a:lnSpc>
              <a:spcBef>
                <a:spcPct val="10000"/>
              </a:spcBef>
              <a:buFontTx/>
              <a:buChar char="-"/>
            </a:pPr>
            <a:r>
              <a:rPr lang="ru-RU" altLang="ru-RU" sz="2800" dirty="0">
                <a:sym typeface="Symbol" panose="05050102010706020507" pitchFamily="18" charset="2"/>
              </a:rPr>
              <a:t>выделить в явном виде моменты взаимодействия процессов при потреблении ресурсов ЭВМ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endParaRPr lang="ru-RU" altLang="ru-RU" sz="2800" dirty="0">
              <a:sym typeface="Symbol" panose="05050102010706020507" pitchFamily="18" charset="2"/>
            </a:endParaRPr>
          </a:p>
          <a:p>
            <a:pPr lvl="1">
              <a:lnSpc>
                <a:spcPct val="95000"/>
              </a:lnSpc>
              <a:spcBef>
                <a:spcPct val="10000"/>
              </a:spcBef>
              <a:buFontTx/>
              <a:buChar char="-"/>
            </a:pPr>
            <a:r>
              <a:rPr lang="ru-RU" altLang="ru-RU" sz="2800" dirty="0">
                <a:sym typeface="Symbol" panose="05050102010706020507" pitchFamily="18" charset="2"/>
              </a:rPr>
              <a:t>Оценивать эффективность применяемых методов распределения ресурсов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13468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60812"/>
            <a:ext cx="936104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2. Модель выполняемого </a:t>
            </a:r>
            <a:r>
              <a:rPr lang="ru-RU" altLang="ru-RU" sz="3200" b="1" dirty="0" smtClean="0">
                <a:latin typeface="+mj-lt"/>
              </a:rPr>
              <a:t>набора</a:t>
            </a:r>
            <a:r>
              <a:rPr lang="en-US" altLang="ru-RU" sz="3200" b="1" dirty="0" smtClean="0">
                <a:latin typeface="+mj-lt"/>
              </a:rPr>
              <a:t> </a:t>
            </a:r>
            <a:r>
              <a:rPr lang="ru-RU" altLang="ru-RU" sz="3200" b="1" dirty="0" smtClean="0">
                <a:latin typeface="+mj-lt"/>
              </a:rPr>
              <a:t>программ </a:t>
            </a:r>
            <a:r>
              <a:rPr lang="ru-RU" altLang="ru-RU" sz="3200" b="1" dirty="0" smtClean="0">
                <a:latin typeface="+mj-lt"/>
              </a:rPr>
              <a:t>как </a:t>
            </a:r>
            <a:r>
              <a:rPr lang="ru-RU" altLang="ru-RU" sz="3200" b="1" dirty="0">
                <a:latin typeface="+mj-lt"/>
              </a:rPr>
              <a:t>системы процессов…</a:t>
            </a:r>
            <a:endParaRPr lang="ru-RU" sz="3200" b="1" dirty="0">
              <a:latin typeface="+mj-lt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>
                <a:latin typeface="+mn-lt"/>
              </a:rPr>
              <a:t>    12 из </a:t>
            </a:r>
            <a:r>
              <a:rPr lang="ru-RU" dirty="0"/>
              <a:t>39</a:t>
            </a:r>
            <a:endParaRPr lang="ru-RU" sz="1200" dirty="0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200472" y="1052736"/>
            <a:ext cx="9578266" cy="49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8813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5000"/>
              </a:lnSpc>
              <a:spcBef>
                <a:spcPct val="10000"/>
              </a:spcBef>
            </a:pP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Возможные типовые варианты соотношений временных траекторий на примере двух одновременно выполняемых процессов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ru-RU" altLang="ru-RU" sz="2800" dirty="0"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и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состоят в следующем :</a:t>
            </a:r>
          </a:p>
          <a:p>
            <a:pPr>
              <a:lnSpc>
                <a:spcPct val="65000"/>
              </a:lnSpc>
              <a:spcBef>
                <a:spcPct val="10000"/>
              </a:spcBef>
            </a:pPr>
            <a:r>
              <a:rPr lang="ru-RU" altLang="ru-RU" sz="2800" dirty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выполнение процессов осуществляется строго последовательно, т.е. процесс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начинает свое выполнение только после полного завершения процесса</a:t>
            </a:r>
            <a:r>
              <a:rPr lang="en-US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ru-RU" sz="2800" i="1" dirty="0">
                <a:cs typeface="Times New Roman" panose="02020603050405020304" pitchFamily="18" charset="0"/>
                <a:sym typeface="Symbol" panose="05050102010706020507" pitchFamily="18" charset="2"/>
              </a:rPr>
              <a:t>однопрограммный режим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работы ЭВМ),</a:t>
            </a:r>
          </a:p>
          <a:p>
            <a:pPr>
              <a:lnSpc>
                <a:spcPct val="65000"/>
              </a:lnSpc>
              <a:spcBef>
                <a:spcPct val="10000"/>
              </a:spcBef>
            </a:pPr>
            <a:r>
              <a:rPr lang="ru-RU" altLang="ru-RU" sz="2800" dirty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выполнение процессов может осуществляться одновременно, но в каждый момент времени могут исполняться команды только какого либо одного процесса (</a:t>
            </a:r>
            <a:r>
              <a:rPr lang="ru-RU" altLang="ru-RU" sz="2800" i="1" dirty="0">
                <a:cs typeface="Times New Roman" panose="02020603050405020304" pitchFamily="18" charset="0"/>
                <a:sym typeface="Symbol" panose="05050102010706020507" pitchFamily="18" charset="2"/>
              </a:rPr>
              <a:t>режим разделения времени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или </a:t>
            </a:r>
            <a:r>
              <a:rPr lang="ru-RU" altLang="ru-RU" sz="2800" i="1" dirty="0">
                <a:cs typeface="Times New Roman" panose="02020603050405020304" pitchFamily="18" charset="0"/>
                <a:sym typeface="Symbol" panose="05050102010706020507" pitchFamily="18" charset="2"/>
              </a:rPr>
              <a:t>многопрограммный режим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работы ЭВМ),</a:t>
            </a:r>
          </a:p>
          <a:p>
            <a:pPr>
              <a:lnSpc>
                <a:spcPct val="65000"/>
              </a:lnSpc>
              <a:spcBef>
                <a:spcPct val="10000"/>
              </a:spcBef>
            </a:pPr>
            <a:r>
              <a:rPr lang="ru-RU" altLang="ru-RU" sz="2800" dirty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800" i="1" dirty="0">
                <a:cs typeface="Times New Roman" panose="02020603050405020304" pitchFamily="18" charset="0"/>
                <a:sym typeface="Symbol" panose="05050102010706020507" pitchFamily="18" charset="2"/>
              </a:rPr>
              <a:t>параллельное выполнение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процессов, когда одновременно могут выполняться команды нескольких процессов (данный режим исполнения процессов осуществим только при наличии в вычислительной системе нескольких процессоров).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18921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13</a:t>
            </a:fld>
            <a:r>
              <a:rPr lang="ru-RU" dirty="0"/>
              <a:t> из 39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60812"/>
            <a:ext cx="936104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2. Модель выполняемого </a:t>
            </a:r>
            <a:r>
              <a:rPr lang="ru-RU" altLang="ru-RU" sz="3200" b="1" dirty="0" smtClean="0">
                <a:latin typeface="+mj-lt"/>
              </a:rPr>
              <a:t>набора</a:t>
            </a:r>
            <a:r>
              <a:rPr lang="en-US" altLang="ru-RU" sz="3200" b="1" dirty="0" smtClean="0">
                <a:latin typeface="+mj-lt"/>
              </a:rPr>
              <a:t> </a:t>
            </a:r>
            <a:r>
              <a:rPr lang="ru-RU" altLang="ru-RU" sz="3200" b="1" dirty="0" smtClean="0">
                <a:latin typeface="+mj-lt"/>
              </a:rPr>
              <a:t>программ </a:t>
            </a:r>
            <a:r>
              <a:rPr lang="ru-RU" altLang="ru-RU" sz="3200" b="1" dirty="0" smtClean="0">
                <a:latin typeface="+mj-lt"/>
              </a:rPr>
              <a:t>как </a:t>
            </a:r>
            <a:r>
              <a:rPr lang="ru-RU" altLang="ru-RU" sz="3200" b="1" dirty="0">
                <a:latin typeface="+mj-lt"/>
              </a:rPr>
              <a:t>системы </a:t>
            </a:r>
            <a:r>
              <a:rPr lang="ru-RU" altLang="ru-RU" sz="3200" b="1" dirty="0" smtClean="0">
                <a:latin typeface="+mj-lt"/>
              </a:rPr>
              <a:t>процессов</a:t>
            </a:r>
            <a:endParaRPr lang="ru-RU" sz="3200" b="1" dirty="0">
              <a:latin typeface="+mj-lt"/>
            </a:endParaRP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4143390"/>
              </p:ext>
            </p:extLst>
          </p:nvPr>
        </p:nvGraphicFramePr>
        <p:xfrm>
          <a:off x="1048846" y="1844824"/>
          <a:ext cx="7664291" cy="3416200"/>
        </p:xfrm>
        <a:graphic>
          <a:graphicData uri="http://schemas.openxmlformats.org/presentationml/2006/ole">
            <p:oleObj spid="_x0000_s45063" r:id="rId3" imgW="3695700" imgH="1647825" progId="Word.Picture.8">
              <p:embed/>
            </p:oleObj>
          </a:graphicData>
        </a:graphic>
      </p:graphicFrame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27058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14</a:t>
            </a:fld>
            <a:r>
              <a:rPr lang="ru-RU" dirty="0"/>
              <a:t> из 39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57789"/>
            <a:ext cx="936104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3. Понятие ресурса</a:t>
            </a:r>
            <a:endParaRPr lang="ru-RU" sz="3200" b="1" dirty="0">
              <a:latin typeface="+mj-lt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00472" y="1052736"/>
            <a:ext cx="9578266" cy="521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63563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Понятие </a:t>
            </a:r>
            <a:r>
              <a:rPr lang="ru-RU" altLang="ru-RU" sz="2800" i="1" dirty="0">
                <a:cs typeface="Times New Roman" panose="02020603050405020304" pitchFamily="18" charset="0"/>
                <a:sym typeface="Symbol" panose="05050102010706020507" pitchFamily="18" charset="2"/>
              </a:rPr>
              <a:t>ресурса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обычно используется для обозначения любых объектов вычислительной системы, которые могут быть использованы процессом для своего выполнения. В качестве ресурса может рассматриваться процесс, память, программы, данные и т.п. </a:t>
            </a:r>
            <a:endParaRPr lang="ru-RU" altLang="ru-RU" sz="2800" dirty="0">
              <a:sym typeface="Symbol" panose="05050102010706020507" pitchFamily="18" charset="2"/>
            </a:endParaRPr>
          </a:p>
          <a:p>
            <a:pPr algn="just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ru-RU" altLang="ru-RU" sz="2800" dirty="0">
                <a:sym typeface="Symbol" panose="05050102010706020507" pitchFamily="18" charset="2"/>
              </a:rPr>
              <a:t>Р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азлича</a:t>
            </a:r>
            <a:r>
              <a:rPr lang="ru-RU" altLang="ru-RU" sz="2800" dirty="0">
                <a:sym typeface="Symbol" panose="05050102010706020507" pitchFamily="18" charset="2"/>
              </a:rPr>
              <a:t>ют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следующие категории ресурсов: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ru-RU" altLang="ru-RU" sz="2800" dirty="0"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ru-RU" altLang="ru-RU" sz="2800" dirty="0">
                <a:sym typeface="Symbol" panose="05050102010706020507" pitchFamily="18" charset="2"/>
              </a:rPr>
              <a:t> </a:t>
            </a:r>
            <a:r>
              <a:rPr lang="ru-RU" altLang="ru-RU" sz="2800" i="1" dirty="0">
                <a:cs typeface="Times New Roman" panose="02020603050405020304" pitchFamily="18" charset="0"/>
                <a:sym typeface="Symbol" panose="05050102010706020507" pitchFamily="18" charset="2"/>
              </a:rPr>
              <a:t>выделяемые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(монопольно используемые,</a:t>
            </a:r>
            <a:r>
              <a:rPr lang="ru-RU" altLang="ru-RU" sz="2800" dirty="0">
                <a:sym typeface="Symbol" panose="05050102010706020507" pitchFamily="18" charset="2"/>
              </a:rPr>
              <a:t/>
            </a:r>
            <a:br>
              <a:rPr lang="ru-RU" altLang="ru-RU" sz="2800" dirty="0">
                <a:sym typeface="Symbol" panose="05050102010706020507" pitchFamily="18" charset="2"/>
              </a:rPr>
            </a:br>
            <a:r>
              <a:rPr lang="ru-RU" altLang="ru-RU" sz="2800" dirty="0">
                <a:sym typeface="Symbol" panose="05050102010706020507" pitchFamily="18" charset="2"/>
              </a:rPr>
              <a:t> </a:t>
            </a:r>
            <a:r>
              <a:rPr lang="ru-RU" altLang="ru-RU" sz="2800" dirty="0" err="1">
                <a:cs typeface="Times New Roman" panose="02020603050405020304" pitchFamily="18" charset="0"/>
                <a:sym typeface="Symbol" panose="05050102010706020507" pitchFamily="18" charset="2"/>
              </a:rPr>
              <a:t>неперераспределяемые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) ресурсы</a:t>
            </a:r>
            <a:r>
              <a:rPr lang="ru-RU" altLang="ru-RU" sz="2800" dirty="0">
                <a:sym typeface="Symbol" panose="05050102010706020507" pitchFamily="18" charset="2"/>
              </a:rPr>
              <a:t>;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ru-RU" altLang="ru-RU" sz="2800" dirty="0">
              <a:sym typeface="Symbol" panose="05050102010706020507" pitchFamily="18" charset="2"/>
            </a:endParaRP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ru-RU" altLang="ru-RU" sz="2800" dirty="0"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ru-RU" altLang="ru-RU" sz="2800" dirty="0">
                <a:sym typeface="Symbol" panose="05050102010706020507" pitchFamily="18" charset="2"/>
              </a:rPr>
              <a:t> </a:t>
            </a:r>
            <a:r>
              <a:rPr lang="ru-RU" altLang="ru-RU" sz="2800" i="1" dirty="0">
                <a:cs typeface="Times New Roman" panose="02020603050405020304" pitchFamily="18" charset="0"/>
                <a:sym typeface="Symbol" panose="05050102010706020507" pitchFamily="18" charset="2"/>
              </a:rPr>
              <a:t>повторно распределяемые ресурсы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ru-RU" altLang="ru-RU" sz="2800" dirty="0"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 </a:t>
            </a:r>
            <a:r>
              <a:rPr lang="ru-RU" altLang="ru-RU" sz="2800" i="1" dirty="0">
                <a:cs typeface="Times New Roman" panose="02020603050405020304" pitchFamily="18" charset="0"/>
                <a:sym typeface="Symbol" panose="05050102010706020507" pitchFamily="18" charset="2"/>
              </a:rPr>
              <a:t>разделяемые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ресурсы;</a:t>
            </a:r>
            <a:endParaRPr lang="ru-RU" altLang="ru-RU" sz="2800" dirty="0">
              <a:sym typeface="Symbol" panose="05050102010706020507" pitchFamily="18" charset="2"/>
            </a:endParaRP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ru-RU" altLang="ru-RU" sz="2800" dirty="0"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ru-RU" altLang="ru-RU" sz="2800" dirty="0">
                <a:sym typeface="Symbol" panose="05050102010706020507" pitchFamily="18" charset="2"/>
              </a:rPr>
              <a:t> </a:t>
            </a:r>
            <a:r>
              <a:rPr lang="ru-RU" altLang="ru-RU" sz="2800" i="1" dirty="0">
                <a:cs typeface="Times New Roman" panose="02020603050405020304" pitchFamily="18" charset="0"/>
                <a:sym typeface="Symbol" panose="05050102010706020507" pitchFamily="18" charset="2"/>
              </a:rPr>
              <a:t>многократно используемые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(реентерабельные)</a:t>
            </a:r>
            <a:r>
              <a:rPr lang="ru-RU" altLang="ru-RU" sz="2800" dirty="0">
                <a:sym typeface="Symbol" panose="05050102010706020507" pitchFamily="18" charset="2"/>
              </a:rPr>
              <a:t/>
            </a:r>
            <a:br>
              <a:rPr lang="ru-RU" altLang="ru-RU" sz="2800" dirty="0">
                <a:sym typeface="Symbol" panose="05050102010706020507" pitchFamily="18" charset="2"/>
              </a:rPr>
            </a:br>
            <a:r>
              <a:rPr lang="ru-RU" altLang="ru-RU" sz="2800" dirty="0"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 ресурсы.</a:t>
            </a:r>
            <a:r>
              <a:rPr lang="ru-RU" altLang="ru-RU" sz="2800" dirty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18682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15</a:t>
            </a:fld>
            <a:r>
              <a:rPr lang="ru-RU" dirty="0"/>
              <a:t> из 39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60812"/>
            <a:ext cx="9538874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4. Описание состояния вычислительной </a:t>
            </a:r>
            <a:r>
              <a:rPr lang="ru-RU" altLang="ru-RU" sz="3200" b="1" dirty="0" smtClean="0">
                <a:latin typeface="+mj-lt"/>
              </a:rPr>
              <a:t>системы…</a:t>
            </a:r>
            <a:endParaRPr lang="ru-RU" sz="3200" b="1" dirty="0">
              <a:latin typeface="+mj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0472" y="1052736"/>
            <a:ext cx="953887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вычислительной системы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представлено в виде ориентированного графа </a:t>
            </a:r>
            <a:r>
              <a:rPr lang="ru-RU" altLang="ru-RU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следующей интерпретацией </a:t>
            </a:r>
            <a:b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условиями: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Множество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разделено на два взаимно пересекающихся</a:t>
            </a:r>
          </a:p>
          <a:p>
            <a:pPr marL="0" indent="0">
              <a:lnSpc>
                <a:spcPct val="85000"/>
              </a:lnSpc>
              <a:spcBef>
                <a:spcPct val="10000"/>
              </a:spcBef>
              <a:buNone/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подмножества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представляющие </a:t>
            </a:r>
            <a:r>
              <a:rPr lang="ru-RU" altLang="ru-RU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</a:t>
            </a:r>
          </a:p>
          <a:p>
            <a:pPr marL="0" indent="0" algn="just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ru-RU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P=(p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altLang="ru-RU" b="1" i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b="1" i="1" kern="0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b="1" i="1" kern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55000"/>
              </a:lnSpc>
              <a:spcBef>
                <a:spcPct val="10000"/>
              </a:spcBef>
              <a:buFontTx/>
              <a:buNone/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 </a:t>
            </a:r>
            <a:r>
              <a:rPr lang="ru-RU" altLang="ru-RU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</a:p>
          <a:p>
            <a:pPr marL="0" indent="0" algn="just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ru-RU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R=(R 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 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,…, R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kern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ВС.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 является "двудольным" по отношению к</a:t>
            </a: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подмножествам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вершин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каждое ребро </a:t>
            </a:r>
            <a:r>
              <a:rPr lang="en-US" altLang="ru-RU" sz="2000" b="1" i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1600" b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ru-RU" sz="2000" b="1" i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ru-RU" sz="20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соединяет вершину </a:t>
            </a:r>
            <a:r>
              <a:rPr lang="ru-RU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вершиной </a:t>
            </a:r>
            <a:r>
              <a:rPr lang="ru-RU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ребро  имеет</a:t>
            </a: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e=(p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ru-RU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altLang="ru-RU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есть ребро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запроса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интерпретируется как запрос от процесса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единицу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ребро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вид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e=(R 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ru-RU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ru-RU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ребро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 назначение единицы ресурса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процессу</a:t>
            </a: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24322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16</a:t>
            </a:fld>
            <a:r>
              <a:rPr lang="ru-RU" dirty="0"/>
              <a:t> из 39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60812"/>
            <a:ext cx="9538874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4. Описание состояния вычислительной </a:t>
            </a:r>
            <a:r>
              <a:rPr lang="ru-RU" altLang="ru-RU" sz="3200" b="1" dirty="0" smtClean="0">
                <a:latin typeface="+mj-lt"/>
              </a:rPr>
              <a:t>системы…</a:t>
            </a:r>
            <a:endParaRPr lang="ru-RU" sz="3200" b="1" dirty="0"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00472" y="1052736"/>
            <a:ext cx="953887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ресурса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ru-RU" b="1" i="1" kern="0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ru-RU" sz="1600" b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ru-RU" sz="2000" b="1" i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целое </a:t>
            </a:r>
            <a:r>
              <a:rPr lang="en-US" altLang="ru-RU" b="1" i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ru-RU" b="1" i="1" kern="0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ru-RU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ru-RU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обозначающее количество единиц ресурса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b="1" i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altLang="ru-RU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число ребер, направленных от вершины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вершине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при принятых обозначениях для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ребер графа должны выполняться условия:</a:t>
            </a:r>
            <a:endParaRPr lang="en-US" alt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50" lvl="1" algn="just">
              <a:lnSpc>
                <a:spcPct val="105000"/>
              </a:lnSpc>
            </a:pP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сделано не более </a:t>
            </a:r>
            <a:r>
              <a:rPr lang="en-US" altLang="ru-RU" sz="2000" b="1" i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ru-RU" sz="2000" b="1" i="1" kern="0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назначений (распределений) для ресурса</a:t>
            </a:r>
            <a:r>
              <a:rPr lang="en-US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ru-RU" sz="2000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т.е.</a:t>
            </a:r>
          </a:p>
          <a:p>
            <a:pPr marL="0" indent="0" algn="ctr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0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j m</a:t>
            </a:r>
            <a:r>
              <a:rPr lang="ru-RU" alt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50" lvl="1" algn="just">
              <a:lnSpc>
                <a:spcPct val="105000"/>
              </a:lnSpc>
              <a:spcBef>
                <a:spcPct val="10000"/>
              </a:spcBef>
            </a:pP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запросов и распределений относительно любого процесса для конкретного ресурса не может превышать количества доступных единиц, т.е.</a:t>
            </a:r>
          </a:p>
          <a:p>
            <a:pPr marL="0" indent="0" algn="just">
              <a:lnSpc>
                <a:spcPct val="105000"/>
              </a:lnSpc>
              <a:spcBef>
                <a:spcPct val="10000"/>
              </a:spcBef>
              <a:buFontTx/>
              <a:buNone/>
            </a:pPr>
            <a:r>
              <a:rPr lang="en-US" alt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altLang="ru-RU" sz="20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0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altLang="ru-RU" sz="2000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jn</a:t>
            </a:r>
            <a:r>
              <a:rPr lang="ru-RU" alt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0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j m</a:t>
            </a:r>
            <a:r>
              <a:rPr lang="ru-RU" alt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alt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18971882"/>
              </p:ext>
            </p:extLst>
          </p:nvPr>
        </p:nvGraphicFramePr>
        <p:xfrm>
          <a:off x="1755382" y="5445224"/>
          <a:ext cx="2505075" cy="473075"/>
        </p:xfrm>
        <a:graphic>
          <a:graphicData uri="http://schemas.openxmlformats.org/presentationml/2006/ole">
            <p:oleObj spid="_x0000_s46093" name="Equation" r:id="rId3" imgW="1460160" imgH="279360" progId="Equation.3">
              <p:embed/>
            </p:oleObj>
          </a:graphicData>
        </a:graphic>
      </p:graphicFrame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9092375"/>
              </p:ext>
            </p:extLst>
          </p:nvPr>
        </p:nvGraphicFramePr>
        <p:xfrm>
          <a:off x="2792760" y="3861048"/>
          <a:ext cx="1676400" cy="574675"/>
        </p:xfrm>
        <a:graphic>
          <a:graphicData uri="http://schemas.openxmlformats.org/presentationml/2006/ole">
            <p:oleObj spid="_x0000_s46094" r:id="rId4" imgW="1028254" imgH="355446" progId="Equation.3">
              <p:embed/>
            </p:oleObj>
          </a:graphicData>
        </a:graphic>
      </p:graphicFrame>
      <p:sp>
        <p:nvSpPr>
          <p:cNvPr id="1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41565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17</a:t>
            </a:fld>
            <a:r>
              <a:rPr lang="ru-RU" dirty="0"/>
              <a:t> из 39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60812"/>
            <a:ext cx="9538874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4. Описание состояния вычислительной </a:t>
            </a:r>
            <a:r>
              <a:rPr lang="ru-RU" altLang="ru-RU" sz="3200" b="1" dirty="0" smtClean="0">
                <a:latin typeface="+mj-lt"/>
              </a:rPr>
              <a:t>системы</a:t>
            </a:r>
            <a:endParaRPr lang="ru-RU" sz="3200" b="1" dirty="0"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0472" y="1124744"/>
            <a:ext cx="9578266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Граф, построенный с соблюдением всех перечисленных правил, называется</a:t>
            </a:r>
            <a:r>
              <a:rPr lang="en-US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 "процесс-ресурс".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9069255"/>
              </p:ext>
            </p:extLst>
          </p:nvPr>
        </p:nvGraphicFramePr>
        <p:xfrm>
          <a:off x="296110" y="2314917"/>
          <a:ext cx="4693495" cy="2592271"/>
        </p:xfrm>
        <a:graphic>
          <a:graphicData uri="http://schemas.openxmlformats.org/presentationml/2006/ole">
            <p:oleObj spid="_x0000_s47111" r:id="rId3" imgW="9525" imgH="9525" progId="">
              <p:embed/>
            </p:oleObj>
          </a:graphicData>
        </a:graphic>
      </p:graphicFrame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241032" y="2099870"/>
            <a:ext cx="4351602" cy="302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ru-RU" altLang="ru-RU" sz="2800" dirty="0"/>
              <a:t>Р</a:t>
            </a:r>
            <a:r>
              <a:rPr lang="ru-RU" altLang="ru-RU" sz="2800" dirty="0">
                <a:cs typeface="Times New Roman" panose="02020603050405020304" pitchFamily="18" charset="0"/>
              </a:rPr>
              <a:t>есурс 1 (файл 1) выделен процессу 1, который, в свою очередь, выдал запрос на ресурс 2 (файл 2). Процесс 2 владеет ресурсом 2 и нуждается для своего продолжения в ресурсе 1.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1260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41432" y="6408738"/>
            <a:ext cx="935567" cy="449262"/>
          </a:xfrm>
        </p:spPr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18</a:t>
            </a:fld>
            <a:r>
              <a:rPr lang="ru-RU" dirty="0"/>
              <a:t> из 39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5. Правила изменения состояний…</a:t>
            </a:r>
            <a:endParaRPr lang="ru-RU" sz="3200" b="1" dirty="0"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0472" y="1052736"/>
            <a:ext cx="9578266" cy="325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ВС, представленное в виде графа "процесс-ресурс", изменяется только в результате </a:t>
            </a: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освобождений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приобретений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ресурсов каким-либо из процессов программы.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Запрос.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программа находится в состоянии </a:t>
            </a:r>
            <a:r>
              <a:rPr lang="en-US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процесс </a:t>
            </a:r>
            <a:r>
              <a:rPr lang="en-US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2800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800" b="1" i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 невыполненных запросов, то </a:t>
            </a:r>
            <a:r>
              <a:rPr lang="en-US" altLang="ru-RU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2800" b="1" i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может запросить любое число ресурсов. Тогда</a:t>
            </a: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программа переходит в состояние </a:t>
            </a:r>
            <a:r>
              <a:rPr lang="en-US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8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5465123"/>
              </p:ext>
            </p:extLst>
          </p:nvPr>
        </p:nvGraphicFramePr>
        <p:xfrm>
          <a:off x="4189236" y="4305934"/>
          <a:ext cx="1600738" cy="474663"/>
        </p:xfrm>
        <a:graphic>
          <a:graphicData uri="http://schemas.openxmlformats.org/presentationml/2006/ole">
            <p:oleObj spid="_x0000_s48136" r:id="rId3" imgW="609336" imgH="203112" progId="Equation.3">
              <p:embed/>
            </p:oleObj>
          </a:graphicData>
        </a:graphic>
      </p:graphicFrame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200472" y="4944915"/>
            <a:ext cx="9538874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5000"/>
              </a:lnSpc>
              <a:spcBef>
                <a:spcPct val="1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Состояние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T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отличается от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только дополнительными ребрами запроса</a:t>
            </a:r>
            <a:r>
              <a:rPr lang="ru-RU" altLang="ru-RU" sz="2800" dirty="0"/>
              <a:t> 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ru-RU" sz="2800" b="1" i="1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от  к затребованным ресурсам.</a:t>
            </a: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41682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19</a:t>
            </a:fld>
            <a:r>
              <a:rPr lang="ru-RU" dirty="0"/>
              <a:t> из 39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5. Правила изменения состояний…</a:t>
            </a:r>
            <a:endParaRPr lang="ru-RU" sz="3200" b="1" dirty="0"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0472" y="1054762"/>
            <a:ext cx="9538874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Приобретение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Операционная система может </a:t>
            </a: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изменить состояние программы </a:t>
            </a:r>
            <a:r>
              <a:rPr lang="ru-RU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состояние </a:t>
            </a:r>
            <a:r>
              <a:rPr lang="ru-RU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результате операции приобретения ресурсов процессом</a:t>
            </a: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2800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 тогда и только тогда, когда  </a:t>
            </a:r>
            <a:r>
              <a:rPr lang="en-US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2800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запросы на</a:t>
            </a: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выделение ресурсов и все такие запросы могут быть</a:t>
            </a: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удовлетворены, т.е. если </a:t>
            </a:r>
            <a:endParaRPr lang="en-US" alt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00472" y="4237926"/>
            <a:ext cx="9538874" cy="119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5000"/>
              </a:lnSpc>
              <a:spcBef>
                <a:spcPct val="1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Граф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T</a:t>
            </a:r>
            <a:r>
              <a:rPr lang="ru-RU" altLang="ru-RU" sz="2800" dirty="0">
                <a:cs typeface="Times New Roman" panose="02020603050405020304" pitchFamily="18" charset="0"/>
              </a:rPr>
              <a:t> идентичен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cs typeface="Times New Roman" panose="02020603050405020304" pitchFamily="18" charset="0"/>
              </a:rPr>
              <a:t> за исключением того, что все ребра запроса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ru-RU" sz="2800" b="1" i="1" baseline="-25000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altLang="ru-RU" sz="2800" b="1" i="1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2800" b="1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altLang="ru-RU" sz="2800" b="1" i="1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для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ru-RU" sz="2800" b="1" i="1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u-RU" altLang="ru-RU" sz="2800" dirty="0">
                <a:cs typeface="Times New Roman" panose="02020603050405020304" pitchFamily="18" charset="0"/>
              </a:rPr>
              <a:t> обратны ребрам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en-US" altLang="ru-RU" sz="2800" b="1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altLang="ru-RU" sz="2800" b="1" i="1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ru-RU" sz="2800" b="1" i="1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sz="2800" dirty="0">
                <a:cs typeface="Times New Roman" panose="02020603050405020304" pitchFamily="18" charset="0"/>
              </a:rPr>
              <a:t>, что отражает выполненное распределение ресурсов. </a:t>
            </a:r>
          </a:p>
        </p:txBody>
      </p:sp>
      <p:graphicFrame>
        <p:nvGraphicFramePr>
          <p:cNvPr id="1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48745008"/>
              </p:ext>
            </p:extLst>
          </p:nvPr>
        </p:nvGraphicFramePr>
        <p:xfrm>
          <a:off x="1881428" y="3560063"/>
          <a:ext cx="6176962" cy="677863"/>
        </p:xfrm>
        <a:graphic>
          <a:graphicData uri="http://schemas.openxmlformats.org/presentationml/2006/ole">
            <p:oleObj spid="_x0000_s49160" r:id="rId3" imgW="3213100" imgH="355600" progId="">
              <p:embed/>
            </p:oleObj>
          </a:graphicData>
        </a:graphic>
      </p:graphicFrame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27618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992560" y="3589083"/>
            <a:ext cx="8420100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altLang="ru-RU" sz="3200" b="1" i="1" dirty="0" smtClean="0">
                <a:cs typeface="Times New Roman" panose="02020603050405020304" pitchFamily="18" charset="0"/>
              </a:rPr>
              <a:t>Автоматизация управления ЭВМ и</a:t>
            </a:r>
          </a:p>
          <a:p>
            <a:pPr algn="ctr">
              <a:lnSpc>
                <a:spcPct val="95000"/>
              </a:lnSpc>
            </a:pPr>
            <a:r>
              <a:rPr lang="ru-RU" altLang="ru-RU" sz="3200" b="1" i="1" dirty="0">
                <a:cs typeface="Times New Roman" panose="02020603050405020304" pitchFamily="18" charset="0"/>
              </a:rPr>
              <a:t>о</a:t>
            </a:r>
            <a:r>
              <a:rPr lang="ru-RU" altLang="ru-RU" sz="3200" b="1" i="1" dirty="0" smtClean="0">
                <a:cs typeface="Times New Roman" panose="02020603050405020304" pitchFamily="18" charset="0"/>
              </a:rPr>
              <a:t>перационные системы</a:t>
            </a:r>
            <a:endParaRPr lang="ru-RU" altLang="ru-RU" sz="3600" b="1" i="1" dirty="0">
              <a:cs typeface="Times New Roman" panose="02020603050405020304" pitchFamily="18" charset="0"/>
            </a:endParaRPr>
          </a:p>
        </p:txBody>
      </p:sp>
      <p:sp>
        <p:nvSpPr>
          <p:cNvPr id="61446" name="Rectangle 1030"/>
          <p:cNvSpPr>
            <a:spLocks noChangeArrowheads="1"/>
          </p:cNvSpPr>
          <p:nvPr/>
        </p:nvSpPr>
        <p:spPr bwMode="auto">
          <a:xfrm>
            <a:off x="6108700" y="5483295"/>
            <a:ext cx="3549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err="1">
                <a:cs typeface="Times New Roman" pitchFamily="18" charset="0"/>
              </a:rPr>
              <a:t>Гергель</a:t>
            </a:r>
            <a:r>
              <a:rPr lang="ru-RU" sz="2000" dirty="0">
                <a:cs typeface="Times New Roman" pitchFamily="18" charset="0"/>
              </a:rPr>
              <a:t> В.П., профессор </a:t>
            </a:r>
            <a:r>
              <a:rPr lang="ru-RU" sz="2000" dirty="0" smtClean="0">
                <a:cs typeface="Times New Roman" pitchFamily="18" charset="0"/>
              </a:rPr>
              <a:t>,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директор института ИТММ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61447" name="Rectangle 1031"/>
          <p:cNvSpPr>
            <a:spLocks noChangeArrowheads="1"/>
          </p:cNvSpPr>
          <p:nvPr/>
        </p:nvSpPr>
        <p:spPr bwMode="auto">
          <a:xfrm>
            <a:off x="1064568" y="300866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Тема 5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982018" y="2335058"/>
            <a:ext cx="8420100" cy="6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i="1" dirty="0" smtClean="0">
                <a:cs typeface="Times New Roman" pitchFamily="18" charset="0"/>
              </a:rPr>
              <a:t>Методы программирования - 2</a:t>
            </a:r>
            <a:endParaRPr lang="ru-RU" sz="3200" b="1" i="1" dirty="0">
              <a:cs typeface="Times New Roman" pitchFamily="18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992560" y="170080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Учебный курс</a:t>
            </a:r>
            <a:r>
              <a:rPr lang="ru-R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20</a:t>
            </a:fld>
            <a:r>
              <a:rPr lang="ru-RU" dirty="0"/>
              <a:t> из 39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5. Правила изменения состояний…</a:t>
            </a:r>
            <a:endParaRPr lang="ru-RU" sz="3200" b="1" dirty="0">
              <a:latin typeface="+mj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4666" y="1140888"/>
            <a:ext cx="9504680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b="1" kern="0" dirty="0" smtClean="0"/>
              <a:t> </a:t>
            </a:r>
            <a:r>
              <a:rPr lang="ru-RU" alt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Процесс </a:t>
            </a:r>
            <a:r>
              <a:rPr lang="en-US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2800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вызвать переход из состояния </a:t>
            </a:r>
            <a:r>
              <a:rPr lang="ru-RU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состояние </a:t>
            </a:r>
            <a:r>
              <a:rPr lang="ru-RU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освобождения ресурсов тогда и только тогда, когда </a:t>
            </a:r>
            <a:r>
              <a:rPr lang="en-US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2800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 запросов, а имеет некоторые распределенные ресурсы, т.е. </a:t>
            </a:r>
            <a:endParaRPr lang="en-US" alt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00472" y="3426066"/>
            <a:ext cx="9538874" cy="228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5000"/>
              </a:lnSpc>
              <a:spcBef>
                <a:spcPct val="1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В этой операции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ru-RU" sz="2800" b="1" i="1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может освободить любое непустое подмножество своих ресурсов. Результирующее состояние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T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идентично исходному состоянию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за исключением того, что в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T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отсутствуют некоторые ребра приобретения из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cs typeface="Times New Roman" panose="02020603050405020304" pitchFamily="18" charset="0"/>
              </a:rPr>
              <a:t> (из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cs typeface="Times New Roman" panose="02020603050405020304" pitchFamily="18" charset="0"/>
              </a:rPr>
              <a:t> удаляются ребра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en-US" altLang="ru-RU" sz="2800" b="1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altLang="ru-RU" sz="2800" b="1" i="1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ru-RU" sz="2800" b="1" i="1" baseline="-25000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каждой освобожденной единицы ресурса </a:t>
            </a:r>
            <a:r>
              <a:rPr lang="en-US" altLang="ru-RU" sz="2800" b="1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altLang="ru-RU" sz="2800" b="1" i="1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). </a:t>
            </a:r>
          </a:p>
        </p:txBody>
      </p:sp>
      <p:graphicFrame>
        <p:nvGraphicFramePr>
          <p:cNvPr id="1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3971949"/>
              </p:ext>
            </p:extLst>
          </p:nvPr>
        </p:nvGraphicFramePr>
        <p:xfrm>
          <a:off x="2144688" y="2692680"/>
          <a:ext cx="2705100" cy="563563"/>
        </p:xfrm>
        <a:graphic>
          <a:graphicData uri="http://schemas.openxmlformats.org/presentationml/2006/ole">
            <p:oleObj spid="_x0000_s50188" r:id="rId3" imgW="1143000" imgH="241300" progId="">
              <p:embed/>
            </p:oleObj>
          </a:graphicData>
        </a:graphic>
      </p:graphicFrame>
      <p:graphicFrame>
        <p:nvGraphicFramePr>
          <p:cNvPr id="1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3813234"/>
              </p:ext>
            </p:extLst>
          </p:nvPr>
        </p:nvGraphicFramePr>
        <p:xfrm>
          <a:off x="5137820" y="2692680"/>
          <a:ext cx="2590800" cy="542925"/>
        </p:xfrm>
        <a:graphic>
          <a:graphicData uri="http://schemas.openxmlformats.org/presentationml/2006/ole">
            <p:oleObj spid="_x0000_s50189" r:id="rId4" imgW="1129810" imgH="241195" progId="Equation.3">
              <p:embed/>
            </p:oleObj>
          </a:graphicData>
        </a:graphic>
      </p:graphicFrame>
      <p:sp>
        <p:nvSpPr>
          <p:cNvPr id="1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6294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21</a:t>
            </a:fld>
            <a:r>
              <a:rPr lang="ru-RU" dirty="0"/>
              <a:t> из 39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5. Правила изменения состояний…</a:t>
            </a:r>
            <a:endParaRPr lang="ru-RU" sz="3200" b="1" dirty="0"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033171" y="1556792"/>
            <a:ext cx="3810000" cy="3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примера показаны состояния ВС с одним ресурсом емкости 3 и двумя процессами после выполнения операций запроса, приобретения и освобождения ресурсов для первого процесса. </a:t>
            </a:r>
            <a:endParaRPr lang="en-US" alt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7869401"/>
              </p:ext>
            </p:extLst>
          </p:nvPr>
        </p:nvGraphicFramePr>
        <p:xfrm>
          <a:off x="200472" y="1556633"/>
          <a:ext cx="4464496" cy="3842756"/>
        </p:xfrm>
        <a:graphic>
          <a:graphicData uri="http://schemas.openxmlformats.org/presentationml/2006/ole">
            <p:oleObj spid="_x0000_s51207" r:id="rId3" imgW="9525" imgH="9525" progId="">
              <p:embed/>
            </p:oleObj>
          </a:graphicData>
        </a:graphic>
      </p:graphicFrame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14843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22</a:t>
            </a:fld>
            <a:r>
              <a:rPr lang="ru-RU" dirty="0"/>
              <a:t> из 39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5. Правила изменения </a:t>
            </a:r>
            <a:r>
              <a:rPr lang="ru-RU" altLang="ru-RU" sz="3200" b="1" dirty="0" smtClean="0">
                <a:latin typeface="+mj-lt"/>
              </a:rPr>
              <a:t>состояний</a:t>
            </a:r>
            <a:endParaRPr lang="ru-RU" sz="3200" b="1" dirty="0"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0472" y="1052736"/>
            <a:ext cx="9538874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28575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рассмотрении переходов вычислительной системы из состояния в состояние важно отметить, что </a:t>
            </a: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процессов является недетерминированным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соблюдении приведенных выше ограничений выполнение любой операции любого процесса возможно в любое время</a:t>
            </a:r>
            <a:endParaRPr lang="en-US" alt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23898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23</a:t>
            </a:fld>
            <a:r>
              <a:rPr lang="ru-RU" dirty="0"/>
              <a:t> из 39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6. Модель вычислительной системы…</a:t>
            </a:r>
            <a:endParaRPr lang="ru-RU" sz="3200" b="1" dirty="0"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0472" y="1070353"/>
            <a:ext cx="9538874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85738" indent="-185738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 </a:t>
            </a:r>
            <a:r>
              <a:rPr lang="ru-RU" altLang="ru-RU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вычислительной системой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будем понимать модель</a:t>
            </a: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endParaRPr lang="ru-RU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где </a:t>
            </a:r>
            <a:r>
              <a:rPr lang="ru-RU" alt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ru-RU" altLang="ru-RU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множество состояний ВС </a:t>
            </a:r>
            <a:r>
              <a:rPr lang="ru-RU" alt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alt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 </a:t>
            </a: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множество процессов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altLang="ru-RU" b="1" i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b="1" i="1" kern="0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b="1" i="1" kern="0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b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ru-RU" b="1" i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частичная функция, отображающая состояния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 в непустые подмножества состояний  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5000"/>
              </a:lnSpc>
              <a:spcBef>
                <a:spcPct val="10000"/>
              </a:spcBef>
            </a:pP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alt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ru-RU" alt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ru-RU" altLang="ru-RU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множество всех подмножеств </a:t>
            </a:r>
            <a:r>
              <a:rPr lang="ru-RU" alt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Обозначим множество состояний, в которые может перейти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 при помощи процесса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значений процесса</a:t>
            </a:r>
            <a:endParaRPr lang="en-US" altLang="ru-RU" i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ru-RU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нахождении программы в состоянии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перехода ВС из состояния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состояние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некоторой операции над ресурсами в процессе 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(т.е.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b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ru-RU" b="1" i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b="1" i="1" kern="0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будем пояснять при помощи записи </a:t>
            </a:r>
            <a:endParaRPr lang="en-US" alt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21372"/>
              </p:ext>
            </p:extLst>
          </p:nvPr>
        </p:nvGraphicFramePr>
        <p:xfrm>
          <a:off x="3291335" y="3043510"/>
          <a:ext cx="1852612" cy="523875"/>
        </p:xfrm>
        <a:graphic>
          <a:graphicData uri="http://schemas.openxmlformats.org/presentationml/2006/ole">
            <p:oleObj spid="_x0000_s52241" r:id="rId3" imgW="812447" imgH="228501" progId="">
              <p:embed/>
            </p:oleObj>
          </a:graphicData>
        </a:graphic>
      </p:graphicFrame>
      <p:graphicFrame>
        <p:nvGraphicFramePr>
          <p:cNvPr id="1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6338661"/>
              </p:ext>
            </p:extLst>
          </p:nvPr>
        </p:nvGraphicFramePr>
        <p:xfrm>
          <a:off x="3815283" y="5807945"/>
          <a:ext cx="1516597" cy="498761"/>
        </p:xfrm>
        <a:graphic>
          <a:graphicData uri="http://schemas.openxmlformats.org/presentationml/2006/ole">
            <p:oleObj spid="_x0000_s52242" r:id="rId4" imgW="609336" imgH="203112" progId="">
              <p:embed/>
            </p:oleObj>
          </a:graphicData>
        </a:graphic>
      </p:graphicFrame>
      <p:graphicFrame>
        <p:nvGraphicFramePr>
          <p:cNvPr id="1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9702378"/>
              </p:ext>
            </p:extLst>
          </p:nvPr>
        </p:nvGraphicFramePr>
        <p:xfrm>
          <a:off x="3815210" y="1337229"/>
          <a:ext cx="804862" cy="530225"/>
        </p:xfrm>
        <a:graphic>
          <a:graphicData uri="http://schemas.openxmlformats.org/presentationml/2006/ole">
            <p:oleObj spid="_x0000_s52243" name="Equation" r:id="rId5" imgW="393480" imgH="253800" progId="Equation.3">
              <p:embed/>
            </p:oleObj>
          </a:graphicData>
        </a:graphic>
      </p:graphicFrame>
      <p:sp>
        <p:nvSpPr>
          <p:cNvPr id="1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17607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24</a:t>
            </a:fld>
            <a:r>
              <a:rPr lang="ru-RU" dirty="0"/>
              <a:t> из </a:t>
            </a:r>
            <a:r>
              <a:rPr lang="ru-RU" dirty="0" smtClean="0"/>
              <a:t>39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6. Модель вычислительной </a:t>
            </a:r>
            <a:r>
              <a:rPr lang="ru-RU" altLang="ru-RU" sz="3200" b="1" dirty="0" smtClean="0">
                <a:latin typeface="+mj-lt"/>
              </a:rPr>
              <a:t>системы</a:t>
            </a:r>
            <a:endParaRPr lang="ru-RU" sz="3200" b="1" dirty="0"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0472" y="1059119"/>
            <a:ext cx="9538874" cy="168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85738" indent="-185738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Обобщим данное обозначение для указания </a:t>
            </a:r>
            <a:endParaRPr lang="en-US" alt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достижимости состояния </a:t>
            </a:r>
            <a:r>
              <a:rPr lang="en-US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состояния </a:t>
            </a:r>
            <a:r>
              <a:rPr lang="en-US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endParaRPr lang="en-US" alt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выполнения некоторого произвольного</a:t>
            </a:r>
            <a:endParaRPr lang="en-US" alt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US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количества переходов в программе </a:t>
            </a:r>
            <a:endParaRPr lang="en-US" alt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946447"/>
              </p:ext>
            </p:extLst>
          </p:nvPr>
        </p:nvGraphicFramePr>
        <p:xfrm>
          <a:off x="200472" y="2780928"/>
          <a:ext cx="7780502" cy="1061516"/>
        </p:xfrm>
        <a:graphic>
          <a:graphicData uri="http://schemas.openxmlformats.org/presentationml/2006/ole">
            <p:oleObj spid="_x0000_s53255" r:id="rId3" imgW="3352800" imgH="457200" progId="">
              <p:embed/>
            </p:oleObj>
          </a:graphicData>
        </a:graphic>
      </p:graphicFrame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42760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25</a:t>
            </a:fld>
            <a:r>
              <a:rPr lang="ru-RU" dirty="0"/>
              <a:t> из 39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0472" y="1052736"/>
            <a:ext cx="9538874" cy="341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85738" indent="-185738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тупиков является значительной при организации параллельных вычислений:</a:t>
            </a:r>
          </a:p>
          <a:p>
            <a:pPr marL="185738" indent="-185738"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диагностирования состояния тупика (система выполняет длительные расчеты или "зависла" из-за тупика), </a:t>
            </a:r>
          </a:p>
          <a:p>
            <a:pPr marL="185738" indent="-185738"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определенных специальных действий для выхода из тупика, </a:t>
            </a:r>
          </a:p>
          <a:p>
            <a:pPr marL="185738" indent="-185738"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потери данных при восстановлении системы при устранении тупика. </a:t>
            </a:r>
            <a:endParaRPr lang="en-US" alt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7. Обнаружение и исключение тупиков…</a:t>
            </a:r>
            <a:endParaRPr lang="ru-RU" sz="3200" b="1" dirty="0">
              <a:latin typeface="+mj-lt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321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26</a:t>
            </a:fld>
            <a:r>
              <a:rPr lang="ru-RU" dirty="0"/>
              <a:t> из 39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0472" y="1124744"/>
            <a:ext cx="9494303" cy="379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28575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самом общем виде </a:t>
            </a: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тупик (клинч, </a:t>
            </a:r>
            <a:r>
              <a:rPr lang="ru-RU" altLang="ru-RU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дедлок</a:t>
            </a: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взаимная блокировка, смертельное объятие)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определен как ситуация, в которой один или несколько процессов ожидают какого-либо события, которое никогда не произойдет. </a:t>
            </a:r>
          </a:p>
          <a:p>
            <a:pPr marL="0" indent="28575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тупика может наступить не только вследствие логических ошибок, допущенных при разработке параллельных программ, но и в результате возникновения тех или иных событий в вычислительной системе (выход из строя отдельных устройств, нехватка ресурсов и т.п.). </a:t>
            </a:r>
            <a:endParaRPr lang="en-US" alt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7. Обнаружение и исключение тупиков…</a:t>
            </a:r>
            <a:endParaRPr lang="ru-RU" sz="3200" b="1" dirty="0">
              <a:latin typeface="+mj-lt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39170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27</a:t>
            </a:fld>
            <a:r>
              <a:rPr lang="ru-RU" dirty="0"/>
              <a:t> из 39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529921" y="1106334"/>
            <a:ext cx="3888432" cy="302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тупика: первому процессу для продолжения работы требуется файл второго процесса и одновременно второму процессу необходим файл первого процесса</a:t>
            </a:r>
            <a:endParaRPr lang="en-US" alt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8548446"/>
              </p:ext>
            </p:extLst>
          </p:nvPr>
        </p:nvGraphicFramePr>
        <p:xfrm>
          <a:off x="202299" y="1196752"/>
          <a:ext cx="5146922" cy="2841531"/>
        </p:xfrm>
        <a:graphic>
          <a:graphicData uri="http://schemas.openxmlformats.org/presentationml/2006/ole">
            <p:oleObj spid="_x0000_s54279" r:id="rId3" imgW="9525" imgH="9525" progId="">
              <p:embed/>
            </p:oleObj>
          </a:graphicData>
        </a:graphic>
      </p:graphicFrame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7. Обнаружение и исключение тупиков…</a:t>
            </a:r>
            <a:endParaRPr lang="ru-RU" sz="3200" b="1" dirty="0">
              <a:latin typeface="+mj-lt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28</a:t>
            </a:fld>
            <a:r>
              <a:rPr lang="ru-RU" dirty="0"/>
              <a:t> из </a:t>
            </a:r>
            <a:r>
              <a:rPr lang="ru-RU" dirty="0" smtClean="0"/>
              <a:t>39</a:t>
            </a:r>
            <a:endParaRPr lang="ru-RU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>
          <a:xfrm>
            <a:off x="200472" y="1052736"/>
            <a:ext cx="9501254" cy="4822667"/>
          </a:xfrm>
        </p:spPr>
        <p:txBody>
          <a:bodyPr>
            <a:spAutoFit/>
          </a:bodyPr>
          <a:lstStyle/>
          <a:p>
            <a:pPr marL="0" indent="285750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один из аспектов проблемы тупика – анализ причин возникновения тупиковых ситуаций при использовании разделяемых ресурсов. Могут быть выделены следующие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условия тупика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285750" algn="just">
              <a:lnSpc>
                <a:spcPct val="75000"/>
              </a:lnSpc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процессы требуют предоставления им права монопольного управления ресурсами, которые им выделяются (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взаимоисключения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285750" algn="just">
              <a:lnSpc>
                <a:spcPct val="75000"/>
              </a:lnSpc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процессы удерживают за собой ресурсы, уже выделенные им, ожидая в то же время выделения дополнительных ресурсов (условие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ожидания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ресурсов);</a:t>
            </a:r>
          </a:p>
          <a:p>
            <a:pPr marL="0" indent="285750" algn="just">
              <a:lnSpc>
                <a:spcPct val="75000"/>
              </a:lnSpc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ресурсы нельзя отобрать у процессов, удерживающих их, пока эти ресурсы не будут использованы для завершения работы (условие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неперераспределяемости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285750">
              <a:lnSpc>
                <a:spcPct val="75000"/>
              </a:lnSpc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существует кольцевая цепь процессов, в которой каждый процесс удерживает за собой один или более ресурсов, требующихся следующему процессу цепи (условие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кругового ожидания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7. Обнаружение и исключение тупиков…</a:t>
            </a:r>
            <a:endParaRPr lang="ru-RU" sz="3200" b="1" dirty="0">
              <a:latin typeface="+mj-lt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33451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29</a:t>
            </a:fld>
            <a:r>
              <a:rPr lang="ru-RU" dirty="0"/>
              <a:t> из 39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>
          <a:xfrm>
            <a:off x="200472" y="1052736"/>
            <a:ext cx="9501254" cy="2332946"/>
          </a:xfrm>
        </p:spPr>
        <p:txBody>
          <a:bodyPr>
            <a:spAutoFit/>
          </a:bodyPr>
          <a:lstStyle/>
          <a:p>
            <a:pPr marL="0" indent="28575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результат, для обеспечения отсутствия тупиков необходимо исключить возникновение, по крайней мере, одного из рассмотренных условий. </a:t>
            </a:r>
          </a:p>
          <a:p>
            <a:pPr marL="0" indent="28575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программы в виде графа "процесс-ресурс" может быть использована для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обнаруживания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 кругового ожидания. </a:t>
            </a: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7. Обнаружение и исключение тупиков…</a:t>
            </a:r>
            <a:endParaRPr lang="ru-RU" sz="3200" b="1" dirty="0">
              <a:latin typeface="+mj-lt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11104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24" y="188640"/>
            <a:ext cx="9465896" cy="561975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Содержание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24" y="1008193"/>
            <a:ext cx="9501254" cy="5214974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5.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управления ЭВМ и </a:t>
            </a:r>
            <a:br>
              <a:rPr lang="ru-RU" alt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операционные системы</a:t>
            </a:r>
          </a:p>
          <a:p>
            <a:pPr marL="285750" lvl="1" indent="0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ОС по управлению ЭВМ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операционной системы</a:t>
            </a: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ОС</a:t>
            </a:r>
          </a:p>
          <a:p>
            <a:pPr marL="285750" lvl="1" indent="0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управления процессами и ресурсами</a:t>
            </a: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процесса</a:t>
            </a: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выполняемого набора программ как системы процессов</a:t>
            </a: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ресурса</a:t>
            </a: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состояния вычислительной системы</a:t>
            </a: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изменения состояний</a:t>
            </a: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вычислительной системы</a:t>
            </a: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и исключение тупиков</a:t>
            </a:r>
          </a:p>
          <a:p>
            <a:pPr marL="285750" lvl="1" indent="0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Заключение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Вопросы для обсуждения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13441" y="6480746"/>
            <a:ext cx="865298" cy="260622"/>
          </a:xfrm>
          <a:prstGeom prst="rect">
            <a:avLst/>
          </a:prstGeom>
        </p:spPr>
        <p:txBody>
          <a:bodyPr/>
          <a:lstStyle/>
          <a:p>
            <a:fld id="{612EF224-85C2-444C-8BE0-C16BA89387BA}" type="slidenum">
              <a:rPr lang="ru-RU" sz="1200" smtClean="0">
                <a:latin typeface="+mn-lt"/>
              </a:rPr>
              <a:pPr/>
              <a:t>3</a:t>
            </a:fld>
            <a:r>
              <a:rPr lang="ru-RU" sz="1200" dirty="0" smtClean="0">
                <a:latin typeface="+mn-lt"/>
              </a:rPr>
              <a:t> из </a:t>
            </a:r>
            <a:r>
              <a:rPr lang="ru-RU" dirty="0"/>
              <a:t>39</a:t>
            </a:r>
            <a:endParaRPr lang="ru-RU" sz="1200" dirty="0">
              <a:latin typeface="+mn-lt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92560" y="6408738"/>
            <a:ext cx="1440160" cy="26062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dirty="0" smtClean="0">
                <a:latin typeface="+mn-lt"/>
              </a:rPr>
              <a:t>ИТММ ННГУ, 2012-2015</a:t>
            </a:r>
            <a:endParaRPr lang="ru-RU" sz="1200" dirty="0">
              <a:latin typeface="+mn-lt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30</a:t>
            </a:fld>
            <a:r>
              <a:rPr lang="ru-RU" dirty="0"/>
              <a:t> из 39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>
          <a:xfrm>
            <a:off x="200472" y="1052736"/>
            <a:ext cx="9501254" cy="3841052"/>
          </a:xfrm>
        </p:spPr>
        <p:txBody>
          <a:bodyPr>
            <a:spAutoFit/>
          </a:bodyPr>
          <a:lstStyle/>
          <a:p>
            <a:pPr marL="190500" indent="-190500" algn="just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400" dirty="0"/>
              <a:t>      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построенной модели и введенных обозначений можно выделить ряд ситуаций, возникающих при выполнении программы и представляющих интерес при рассмотрении проблемы тупика:</a:t>
            </a:r>
          </a:p>
          <a:p>
            <a:pPr algn="just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</a:t>
            </a:r>
            <a:r>
              <a:rPr lang="en-US" alt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2800" b="1" i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заблокирован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состоянии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программа не может изменить свое состояние при помощи этого процесса, т.е. если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2800" b="1" i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2800" b="1" i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тупике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состоянии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этот процесс является заблокированным в любом состоянии 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достижимом из состояния , т.е. </a:t>
            </a:r>
          </a:p>
        </p:txBody>
      </p:sp>
      <p:graphicFrame>
        <p:nvGraphicFramePr>
          <p:cNvPr id="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7988822"/>
              </p:ext>
            </p:extLst>
          </p:nvPr>
        </p:nvGraphicFramePr>
        <p:xfrm>
          <a:off x="3228084" y="4940602"/>
          <a:ext cx="3481388" cy="509588"/>
        </p:xfrm>
        <a:graphic>
          <a:graphicData uri="http://schemas.openxmlformats.org/presentationml/2006/ole">
            <p:oleObj spid="_x0000_s55303" r:id="rId3" imgW="1625600" imgH="241300" progId="Equation.3">
              <p:embed/>
            </p:oleObj>
          </a:graphicData>
        </a:graphic>
      </p:graphicFrame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7. Обнаружение и исключение тупиков…</a:t>
            </a:r>
            <a:endParaRPr lang="ru-RU" sz="3200" b="1" dirty="0">
              <a:latin typeface="+mj-lt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33163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31</a:t>
            </a:fld>
            <a:r>
              <a:rPr lang="ru-RU" dirty="0"/>
              <a:t> из 39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0472" y="1052736"/>
            <a:ext cx="946589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en-US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тупиковым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существует процесс </a:t>
            </a:r>
            <a:r>
              <a:rPr lang="en-US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2800" b="1" i="1" kern="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находящийся в тупике в этом состоянии;</a:t>
            </a:r>
            <a:endParaRPr lang="en-US" alt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en-US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состояние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любое состояние </a:t>
            </a:r>
            <a:r>
              <a:rPr lang="en-US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достижимое из </a:t>
            </a:r>
            <a:r>
              <a:rPr lang="en-US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тупиковым.</a:t>
            </a:r>
            <a:endParaRPr lang="ru-RU" alt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13864291"/>
              </p:ext>
            </p:extLst>
          </p:nvPr>
        </p:nvGraphicFramePr>
        <p:xfrm>
          <a:off x="1741113" y="2826239"/>
          <a:ext cx="6384611" cy="936104"/>
        </p:xfrm>
        <a:graphic>
          <a:graphicData uri="http://schemas.openxmlformats.org/presentationml/2006/ole">
            <p:oleObj spid="_x0000_s56327" r:id="rId3" imgW="914400" imgH="914400" progId="">
              <p:embed/>
            </p:oleObj>
          </a:graphicData>
        </a:graphic>
      </p:graphicFrame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200471" y="3935408"/>
            <a:ext cx="9465896" cy="119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5000"/>
              </a:lnSpc>
              <a:spcBef>
                <a:spcPct val="10000"/>
              </a:spcBef>
            </a:pPr>
            <a:r>
              <a:rPr lang="ru-RU" altLang="ru-RU" sz="2800" b="1" dirty="0"/>
              <a:t>Пример</a:t>
            </a:r>
            <a:r>
              <a:rPr lang="ru-RU" altLang="ru-RU" sz="2800" dirty="0"/>
              <a:t>: </a:t>
            </a:r>
            <a:r>
              <a:rPr lang="ru-RU" altLang="ru-RU" sz="2800" dirty="0">
                <a:cs typeface="Times New Roman" panose="02020603050405020304" pitchFamily="18" charset="0"/>
              </a:rPr>
              <a:t>состояния U и V являются безопасными, состояния S и T и W не являются безопасными, а состояние W есть состояние тупика. </a:t>
            </a: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7. Обнаружение и исключение тупиков…</a:t>
            </a:r>
            <a:endParaRPr lang="ru-RU" sz="3200" b="1" dirty="0">
              <a:latin typeface="+mj-lt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37472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32</a:t>
            </a:fld>
            <a:r>
              <a:rPr lang="ru-RU" dirty="0"/>
              <a:t> из 39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0472" y="1052736"/>
            <a:ext cx="9465896" cy="323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85738" indent="-185738" algn="just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Рассмотренная модель программы может быть использована для определения возможных состояний программы, обнаружения и недопущения тупиков. </a:t>
            </a:r>
          </a:p>
          <a:p>
            <a:pPr marL="185738" indent="-185738" algn="just">
              <a:lnSpc>
                <a:spcPct val="85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возможных теоретических результатов такого анализа может быть приведена теорема [Шоу].</a:t>
            </a:r>
          </a:p>
          <a:p>
            <a:pPr marL="0" indent="285750" algn="just"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ru-RU" altLang="ru-RU" sz="2000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5.1</a:t>
            </a:r>
            <a:r>
              <a:rPr lang="ru-RU" alt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 "процесс-ресурс" для состояния программы с ресурсами единичной емкости указывает на состояние тупика тогда и только тогда, когда он содержит цикл. </a:t>
            </a:r>
            <a:endParaRPr lang="ru-RU" alt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7. Обнаружение и исключение тупиков…</a:t>
            </a:r>
            <a:endParaRPr lang="ru-RU" sz="3200" b="1" dirty="0">
              <a:latin typeface="+mj-lt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3060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33</a:t>
            </a:fld>
            <a:r>
              <a:rPr lang="ru-RU" dirty="0"/>
              <a:t> из 39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0472" y="1068855"/>
            <a:ext cx="9465897" cy="166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285750" algn="just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информация по данному разделу курса может быть получена, например, в:</a:t>
            </a:r>
          </a:p>
          <a:p>
            <a:pPr marL="0" indent="285750" algn="just"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Шоу А. Логическое проектирование операционных систем. - М.: Мир, 1981. </a:t>
            </a:r>
            <a:endParaRPr lang="ru-RU" alt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7. Обнаружение и исключение </a:t>
            </a:r>
            <a:r>
              <a:rPr lang="ru-RU" altLang="ru-RU" sz="3200" b="1" dirty="0" smtClean="0">
                <a:latin typeface="+mj-lt"/>
              </a:rPr>
              <a:t>тупиков</a:t>
            </a:r>
            <a:endParaRPr lang="ru-RU" sz="3200" b="1" dirty="0">
              <a:latin typeface="+mj-lt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17930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472" y="1268760"/>
            <a:ext cx="9578266" cy="3754874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система обеспечивает возможность более простого использования ЭВМ (автоматизация управления устройствами, обеспечение удобного виртуального уровня работы с аппаратурой компьютера, эффективное распределение ресурсов)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работы вычислительной системы как комплекса процессов и ресурсов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и исключение тупиковых ситуаций при функционировании вычислительной системы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fld id="{C7986E61-E76A-472D-83C5-C48F183D2D6B}" type="slidenum">
              <a:rPr lang="ru-RU" smtClean="0"/>
              <a:pPr/>
              <a:t>34</a:t>
            </a:fld>
            <a:r>
              <a:rPr lang="ru-RU" dirty="0" smtClean="0"/>
              <a:t> из </a:t>
            </a:r>
            <a:r>
              <a:rPr lang="ru-RU" dirty="0"/>
              <a:t>39</a:t>
            </a:r>
          </a:p>
        </p:txBody>
      </p:sp>
      <p:sp>
        <p:nvSpPr>
          <p:cNvPr id="1013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50300" y="6019800"/>
            <a:ext cx="330200" cy="304800"/>
          </a:xfrm>
          <a:prstGeom prst="actionButtonReturn">
            <a:avLst/>
          </a:prstGeom>
          <a:solidFill>
            <a:schemeClr val="accent3">
              <a:lumMod val="95000"/>
            </a:schemeClr>
          </a:solidFill>
          <a:ln>
            <a:solidFill>
              <a:srgbClr val="0070C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sz="3200" b="1" dirty="0" smtClean="0">
                <a:latin typeface="+mn-lt"/>
              </a:rPr>
              <a:t>Заключение</a:t>
            </a:r>
            <a:endParaRPr lang="ru-RU" sz="32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80" y="1268760"/>
            <a:ext cx="9506258" cy="2203680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способы реализации модели вычислительной системы "процесс-ресурс"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тупиков при множественной емкости ресурсов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устранения тупиков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35</a:t>
            </a:fld>
            <a:r>
              <a:rPr lang="ru-RU" sz="1200" dirty="0" smtClean="0">
                <a:latin typeface="+mn-lt"/>
              </a:rPr>
              <a:t> из </a:t>
            </a:r>
            <a:r>
              <a:rPr lang="ru-RU" dirty="0"/>
              <a:t>39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+mn-lt"/>
              </a:rPr>
              <a:t>Вопросы для обсуждения</a:t>
            </a:r>
            <a:endParaRPr lang="ru-RU" sz="32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1196752"/>
            <a:ext cx="9578266" cy="2117503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множество состояния для системы из двух процессов и двух ресурсов единичной емкости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возможность построения модели системы с потребляемыми ресурсами (возможность увеличения емкости ресурса, использования ресурса без освобождения</a:t>
            </a:r>
            <a:r>
              <a:rPr lang="ru-RU" altLang="ru-RU" sz="2800" dirty="0"/>
              <a:t>)</a:t>
            </a:r>
            <a:endParaRPr lang="en-US" altLang="ru-RU" sz="2800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36</a:t>
            </a:fld>
            <a:r>
              <a:rPr lang="ru-RU" sz="1200" dirty="0" smtClean="0">
                <a:latin typeface="+mn-lt"/>
              </a:rPr>
              <a:t> из </a:t>
            </a:r>
            <a:r>
              <a:rPr lang="ru-RU" dirty="0"/>
              <a:t>39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57788"/>
            <a:ext cx="936104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+mn-lt"/>
              </a:rPr>
              <a:t>Темы занятий для самостоятельной работы</a:t>
            </a:r>
            <a:endParaRPr lang="ru-RU" sz="32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1412776"/>
            <a:ext cx="9210228" cy="523220"/>
          </a:xfr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графовых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на ЭВМ</a:t>
            </a: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37</a:t>
            </a:fld>
            <a:r>
              <a:rPr lang="ru-RU" sz="1200" dirty="0" smtClean="0">
                <a:latin typeface="+mn-lt"/>
              </a:rPr>
              <a:t> из </a:t>
            </a:r>
            <a:r>
              <a:rPr lang="ru-RU" dirty="0"/>
              <a:t>39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+mn-lt"/>
              </a:rPr>
              <a:t>Следующая тема</a:t>
            </a:r>
            <a:endParaRPr lang="ru-RU" sz="32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07963"/>
            <a:ext cx="9466866" cy="561975"/>
          </a:xfrm>
        </p:spPr>
        <p:txBody>
          <a:bodyPr/>
          <a:lstStyle/>
          <a:p>
            <a:pPr eaLnBrk="1" hangingPunct="1"/>
            <a:r>
              <a:rPr lang="ru-RU" dirty="0" smtClean="0"/>
              <a:t>Контакты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38</a:t>
            </a:fld>
            <a:r>
              <a:rPr lang="ru-RU" sz="1200" dirty="0" smtClean="0">
                <a:latin typeface="+mn-lt"/>
              </a:rPr>
              <a:t> </a:t>
            </a:r>
            <a:r>
              <a:rPr lang="ru-RU" dirty="0" smtClean="0"/>
              <a:t>из 39</a:t>
            </a:r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6496" y="1196752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Нижегородский государственный университет им. Н.И. Лобачевского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Институт информационных технологий, математики и механики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www.itmm.unn.ru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eaLnBrk="0" hangingPunct="0">
              <a:spcBef>
                <a:spcPts val="140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603950, Нижний Новгород, пр. Гагарина, 23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</a:p>
          <a:p>
            <a:pPr algn="ctr" eaLnBrk="0" hangingPunct="0"/>
            <a:r>
              <a:rPr lang="ru-RU" sz="2400" b="1" dirty="0" smtClean="0">
                <a:solidFill>
                  <a:schemeClr val="tx2"/>
                </a:solidFill>
              </a:rPr>
              <a:t>р.т.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: (831)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33</a:t>
            </a:r>
            <a:r>
              <a:rPr lang="ru-RU" sz="2400" b="1" dirty="0" smtClean="0">
                <a:solidFill>
                  <a:schemeClr val="tx2"/>
                </a:solidFill>
              </a:rPr>
              <a:t>-56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 eaLnBrk="0" hangingPunct="0"/>
            <a:endParaRPr lang="en-US" sz="2400" dirty="0" smtClean="0">
              <a:solidFill>
                <a:schemeClr val="tx2"/>
              </a:solidFill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Гергель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Виктор Павлович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http://www.software.unn.ru/?dir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=17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gergel@unn.ru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endParaRPr lang="ru-RU" dirty="0" smtClean="0"/>
          </a:p>
          <a:p>
            <a:pPr marL="0" indent="0" algn="ctr" eaLnBrk="1" hangingPunct="1">
              <a:buNone/>
            </a:pPr>
            <a:endParaRPr lang="ru-RU" dirty="0" smtClean="0"/>
          </a:p>
          <a:p>
            <a:pPr marL="0" indent="0" algn="ctr" eaLnBrk="1" hangingPunct="1">
              <a:buNone/>
            </a:pPr>
            <a:endParaRPr lang="ru-RU" dirty="0" smtClean="0"/>
          </a:p>
          <a:p>
            <a:pPr marL="0" indent="0" algn="ctr" eaLnBrk="1" hangingPunct="1">
              <a:buNone/>
            </a:pPr>
            <a:r>
              <a:rPr lang="ru-RU" sz="2800" dirty="0" smtClean="0"/>
              <a:t>Спасибо за внимание!</a:t>
            </a:r>
          </a:p>
          <a:p>
            <a:pPr marL="0" indent="0" algn="ctr" eaLnBrk="1" hangingPunct="1">
              <a:buNone/>
            </a:pPr>
            <a:endParaRPr lang="ru-RU" sz="2800" dirty="0" smtClean="0"/>
          </a:p>
          <a:p>
            <a:pPr marL="0" indent="0" algn="ctr" eaLnBrk="1" hangingPunct="1">
              <a:buNone/>
            </a:pPr>
            <a:r>
              <a:rPr lang="ru-RU" sz="2800" dirty="0" smtClean="0"/>
              <a:t>Вопросы?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39</a:t>
            </a:fld>
            <a:r>
              <a:rPr lang="ru-RU" sz="1200" dirty="0" smtClean="0">
                <a:latin typeface="+mn-lt"/>
              </a:rPr>
              <a:t> из </a:t>
            </a:r>
            <a:r>
              <a:rPr lang="ru-RU" dirty="0" smtClean="0"/>
              <a:t>39</a:t>
            </a:r>
          </a:p>
          <a:p>
            <a:pPr algn="r"/>
            <a:endParaRPr lang="ru-RU" sz="1200" dirty="0">
              <a:latin typeface="+mn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49A8E-4904-4D15-8661-5B67A415CD8B}" type="slidenum">
              <a:rPr lang="ru-RU" smtClean="0"/>
              <a:pPr/>
              <a:t>4</a:t>
            </a:fld>
            <a:r>
              <a:rPr lang="ru-RU" dirty="0" smtClean="0"/>
              <a:t> из </a:t>
            </a:r>
            <a:r>
              <a:rPr lang="ru-RU" dirty="0"/>
              <a:t>39</a:t>
            </a: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622546"/>
            <a:ext cx="95782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0850" indent="-450850">
              <a:lnSpc>
                <a:spcPct val="80000"/>
              </a:lnSpc>
            </a:pPr>
            <a:r>
              <a:rPr lang="ru-RU" altLang="ru-RU" sz="2000" b="1" dirty="0">
                <a:latin typeface="+mj-lt"/>
              </a:rPr>
              <a:t>1. Понятие операционной системы…</a:t>
            </a:r>
            <a:endParaRPr lang="ru-RU" sz="2000" b="1" dirty="0">
              <a:latin typeface="+mj-lt"/>
            </a:endParaRPr>
          </a:p>
        </p:txBody>
      </p:sp>
      <p:sp>
        <p:nvSpPr>
          <p:cNvPr id="21" name="Rectangle 18"/>
          <p:cNvSpPr txBox="1">
            <a:spLocks noChangeArrowheads="1"/>
          </p:cNvSpPr>
          <p:nvPr/>
        </p:nvSpPr>
        <p:spPr>
          <a:xfrm>
            <a:off x="200472" y="1052736"/>
            <a:ext cx="9578266" cy="5616624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90500" indent="-19050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600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использования современных ЭВМ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600" kern="0" dirty="0" smtClean="0"/>
              <a:t>Сложность эффективного управления</a:t>
            </a:r>
            <a:r>
              <a:rPr lang="ru-RU" altLang="ru-RU" sz="2600" kern="0" dirty="0" smtClean="0">
                <a:cs typeface="Times New Roman" panose="02020603050405020304" pitchFamily="18" charset="0"/>
              </a:rPr>
              <a:t> </a:t>
            </a:r>
            <a:r>
              <a:rPr lang="ru-RU" altLang="ru-RU" sz="2600" kern="0" dirty="0" smtClean="0"/>
              <a:t>устройствами</a:t>
            </a:r>
          </a:p>
          <a:p>
            <a:pPr marL="668338" lvl="1" indent="-287338">
              <a:lnSpc>
                <a:spcPct val="85000"/>
              </a:lnSpc>
              <a:spcBef>
                <a:spcPct val="10000"/>
              </a:spcBef>
            </a:pPr>
            <a:r>
              <a:rPr lang="ru-RU" altLang="ru-RU" kern="0" dirty="0" smtClean="0"/>
              <a:t>Обеспечение независимости функционирования устройств</a:t>
            </a:r>
          </a:p>
          <a:p>
            <a:pPr marL="668338" lvl="1" indent="-287338">
              <a:lnSpc>
                <a:spcPct val="85000"/>
              </a:lnSpc>
              <a:spcBef>
                <a:spcPct val="10000"/>
              </a:spcBef>
            </a:pPr>
            <a:r>
              <a:rPr lang="ru-RU" altLang="ru-RU" kern="0" dirty="0" smtClean="0"/>
              <a:t>Введение устройств управления для отдельных функциональных подсистем ЭВМ</a:t>
            </a:r>
          </a:p>
          <a:p>
            <a:pPr marL="668338" lvl="1" indent="-287338">
              <a:lnSpc>
                <a:spcPct val="85000"/>
              </a:lnSpc>
              <a:spcBef>
                <a:spcPct val="10000"/>
              </a:spcBef>
            </a:pPr>
            <a:r>
              <a:rPr lang="ru-RU" altLang="ru-RU" kern="0" dirty="0" smtClean="0"/>
              <a:t>Организация взаимодействия на основе механизма </a:t>
            </a:r>
            <a:br>
              <a:rPr lang="ru-RU" altLang="ru-RU" kern="0" dirty="0" smtClean="0"/>
            </a:br>
            <a:r>
              <a:rPr lang="ru-RU" altLang="ru-RU" kern="0" dirty="0" smtClean="0"/>
              <a:t>событий и прерываний</a:t>
            </a:r>
          </a:p>
          <a:p>
            <a:pPr marL="668338" lvl="1" indent="-287338">
              <a:lnSpc>
                <a:spcPct val="85000"/>
              </a:lnSpc>
              <a:spcBef>
                <a:spcPct val="10000"/>
              </a:spcBef>
            </a:pPr>
            <a:r>
              <a:rPr lang="ru-RU" altLang="ru-RU" kern="0" dirty="0" smtClean="0"/>
              <a:t>Аппаратная поддержка обработки прерываний (регистр состояний , операции сохранения и восстановления состояния)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600" kern="0" dirty="0" smtClean="0"/>
              <a:t>Трудоемкость использования сложных устройств</a:t>
            </a:r>
          </a:p>
          <a:p>
            <a:pPr marL="668338" lvl="1" indent="-287338">
              <a:lnSpc>
                <a:spcPct val="85000"/>
              </a:lnSpc>
              <a:spcBef>
                <a:spcPct val="10000"/>
              </a:spcBef>
            </a:pPr>
            <a:r>
              <a:rPr lang="ru-RU" altLang="ru-RU" kern="0" dirty="0" smtClean="0"/>
              <a:t>Разработка программного обеспечения для снижения сложности использования устройств (драйверы</a:t>
            </a:r>
            <a:r>
              <a:rPr lang="ru-RU" altLang="ru-RU" sz="2000" kern="0" dirty="0" smtClean="0"/>
              <a:t>)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600" kern="0" dirty="0" smtClean="0"/>
              <a:t>Неравномерность загрузки устройств при однопрограммном режиме использования ЭВМ</a:t>
            </a:r>
            <a:endParaRPr lang="en-US" altLang="ru-RU" sz="2600" kern="0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472" y="116632"/>
            <a:ext cx="871296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5.1. Функции ОС по управлению ЭВМ</a:t>
            </a:r>
            <a:endParaRPr lang="ru-RU" altLang="ru-RU" sz="2800" b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9E78-C1AE-4957-9042-6726F0E04F3E}" type="slidenum">
              <a:rPr lang="ru-RU" smtClean="0"/>
              <a:pPr/>
              <a:t>5</a:t>
            </a:fld>
            <a:r>
              <a:rPr lang="ru-RU" dirty="0" smtClean="0"/>
              <a:t> из </a:t>
            </a:r>
            <a:r>
              <a:rPr lang="ru-RU" dirty="0"/>
              <a:t>39</a:t>
            </a:r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1. Понятие операционной системы</a:t>
            </a:r>
            <a:endParaRPr lang="ru-RU" sz="3200" b="1" dirty="0"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95650" y="3095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99058" y="1038225"/>
            <a:ext cx="9579680" cy="4114800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90500" indent="-190500">
              <a:lnSpc>
                <a:spcPct val="125000"/>
              </a:lnSpc>
              <a:spcBef>
                <a:spcPct val="10000"/>
              </a:spcBef>
              <a:buFontTx/>
              <a:buNone/>
            </a:pPr>
            <a:r>
              <a:rPr lang="ru-RU" altLang="ru-RU" sz="2000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5.1.</a:t>
            </a:r>
            <a:r>
              <a:rPr lang="ru-RU" alt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операционной системой обычно понимается комплекс взаимосвязанных системных программ, выполняемый на компьютере для снижения сложности эффективного использования ЭВМ</a:t>
            </a:r>
            <a:endParaRPr lang="ru-RU" alt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F61B-37FB-4BF3-B7BC-0882F621869F}" type="slidenum">
              <a:rPr lang="ru-RU" smtClean="0"/>
              <a:pPr/>
              <a:t>6</a:t>
            </a:fld>
            <a:r>
              <a:rPr lang="ru-RU" dirty="0" smtClean="0"/>
              <a:t> из </a:t>
            </a:r>
            <a:r>
              <a:rPr lang="ru-RU" dirty="0"/>
              <a:t>39</a:t>
            </a: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00472" y="26064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2. Функции операционной системы</a:t>
            </a:r>
            <a:endParaRPr lang="ru-RU" sz="3200" b="1" dirty="0">
              <a:latin typeface="+mj-lt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9058" y="980728"/>
            <a:ext cx="9579680" cy="4114800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работой устройств ЭВМ</a:t>
            </a:r>
          </a:p>
          <a:p>
            <a:pPr>
              <a:lnSpc>
                <a:spcPct val="11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средств более простого использования ресурсов для пользователей (программистов) </a:t>
            </a:r>
          </a:p>
          <a:p>
            <a:pPr>
              <a:lnSpc>
                <a:spcPct val="11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ресурсов ЭВМ при многопрограммном режиме работы компьютера</a:t>
            </a:r>
            <a:endParaRPr lang="ru-RU" alt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8B487-93E0-4EC3-868F-2CCD169C20E3}" type="slidenum">
              <a:rPr lang="ru-RU" smtClean="0"/>
              <a:pPr/>
              <a:t>7</a:t>
            </a:fld>
            <a:r>
              <a:rPr lang="ru-RU" dirty="0" smtClean="0"/>
              <a:t> из </a:t>
            </a:r>
            <a:r>
              <a:rPr lang="ru-RU" dirty="0"/>
              <a:t>39</a:t>
            </a: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00472" y="642174"/>
            <a:ext cx="8543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b="1" dirty="0">
                <a:latin typeface="+mj-lt"/>
              </a:rPr>
              <a:t>1. Концепция процесса…</a:t>
            </a:r>
            <a:endParaRPr lang="ru-RU" sz="2000" b="1" dirty="0">
              <a:latin typeface="+mj-l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00472" y="980728"/>
            <a:ext cx="9578266" cy="4114800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построения моделей функционирования набора одновременно выполняемых программ является понятие </a:t>
            </a: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alt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множества одновременно выполняемых программ в виде набора процессов позволяет:</a:t>
            </a:r>
          </a:p>
          <a:p>
            <a:pPr marL="571500" lvl="1" indent="-190500">
              <a:lnSpc>
                <a:spcPct val="95000"/>
              </a:lnSpc>
              <a:spcBef>
                <a:spcPct val="10000"/>
              </a:spcBef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анализ проблем организации </a:t>
            </a:r>
            <a:r>
              <a:rPr lang="ru-RU" altLang="ru-RU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процессов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обычно возникающих при потреблении ресурсов,</a:t>
            </a:r>
          </a:p>
          <a:p>
            <a:pPr marL="571500" lvl="1" indent="-190500">
              <a:lnSpc>
                <a:spcPct val="95000"/>
              </a:lnSpc>
              <a:spcBef>
                <a:spcPct val="10000"/>
              </a:spcBef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моменты и способы обеспечения с</a:t>
            </a:r>
            <a:r>
              <a:rPr lang="ru-RU" altLang="ru-RU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инхронизации и взаимоисключения процессов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использовании неразделяемых ресурсов</a:t>
            </a:r>
          </a:p>
          <a:p>
            <a:pPr marL="571500" lvl="1" indent="-190500">
              <a:lnSpc>
                <a:spcPct val="95000"/>
              </a:lnSpc>
              <a:spcBef>
                <a:spcPct val="10000"/>
              </a:spcBef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условия возникновения или доказать отсутствие </a:t>
            </a:r>
            <a:r>
              <a:rPr lang="ru-RU" altLang="ru-RU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тупиков</a:t>
            </a: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ходе выполнения программ из-за нехватки ресурсов </a:t>
            </a:r>
            <a:endParaRPr lang="en-US" alt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472" y="116632"/>
            <a:ext cx="94330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5.2. Модель управления процессами и ресурсами</a:t>
            </a:r>
            <a:endParaRPr lang="ru-RU" altLang="ru-RU" sz="2800" b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539-E182-40AE-9C69-DEA2E0C56667}" type="slidenum">
              <a:rPr lang="ru-RU" smtClean="0"/>
              <a:pPr/>
              <a:t>8</a:t>
            </a:fld>
            <a:r>
              <a:rPr lang="ru-RU" dirty="0" smtClean="0"/>
              <a:t> из </a:t>
            </a:r>
            <a:r>
              <a:rPr lang="ru-RU" dirty="0"/>
              <a:t>39</a:t>
            </a:r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1. Концепция процесса…</a:t>
            </a:r>
            <a:endParaRPr lang="ru-RU" sz="3200" b="1" dirty="0"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00472" y="980728"/>
            <a:ext cx="9578266" cy="3024336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может пониматься как "</a:t>
            </a: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некоторая последовательность команд, претендующая наравне с другими процессами программы на использование процессора для своего выполнения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понятия процесса зависит от целей исследования параллельных программ. Для анализа проблем организации взаимодействия процессов процесс можно рассматривать как последовательность команд</a:t>
            </a:r>
            <a:endParaRPr lang="en-US" alt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0091" y="4005064"/>
            <a:ext cx="2819400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00472" y="4694138"/>
            <a:ext cx="9578266" cy="119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(для простоты изложения материала будем предполагать, что процесс описывается единственной командной последовательностью)</a:t>
            </a:r>
            <a:endParaRPr lang="en-US" altLang="ru-RU" sz="2800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9</a:t>
            </a:fld>
            <a:r>
              <a:rPr lang="ru-RU" dirty="0" smtClean="0"/>
              <a:t> из </a:t>
            </a:r>
            <a:r>
              <a:rPr lang="ru-RU" dirty="0"/>
              <a:t>39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1. Концепция процесса…</a:t>
            </a:r>
            <a:endParaRPr lang="ru-RU" sz="3200" b="1" dirty="0">
              <a:latin typeface="+mj-lt"/>
            </a:endParaRP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2012-2015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0472" y="979279"/>
            <a:ext cx="95782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190500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развития процесса определяется моментами времен начала выполнения команд</a:t>
            </a:r>
            <a:r>
              <a:rPr lang="en-US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процесса</a:t>
            </a:r>
            <a:r>
              <a:rPr lang="en-US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00472" y="2461548"/>
            <a:ext cx="9578266" cy="295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где</a:t>
            </a:r>
            <a:r>
              <a:rPr lang="ru-RU" altLang="ru-RU" sz="2800" dirty="0">
                <a:solidFill>
                  <a:srgbClr val="996633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ru-RU" sz="2800" b="1" i="1" baseline="-25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ru-RU" altLang="ru-RU" sz="2800" dirty="0">
                <a:sym typeface="Symbol" panose="05050102010706020507" pitchFamily="18" charset="2"/>
              </a:rPr>
              <a:t>,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1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dirty="0">
                <a:solidFill>
                  <a:srgbClr val="996633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есть время начала выполнения команды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ru-RU" sz="2800" b="1" i="1" baseline="-25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endParaRPr lang="ru-RU" altLang="ru-RU" sz="2800" dirty="0"/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ru-RU" altLang="ru-RU" sz="2800" b="1" dirty="0">
                <a:cs typeface="Times New Roman" panose="02020603050405020304" pitchFamily="18" charset="0"/>
              </a:rPr>
              <a:t>Предпол</a:t>
            </a:r>
            <a:r>
              <a:rPr lang="ru-RU" altLang="ru-RU" sz="2800" b="1" dirty="0"/>
              <a:t>ожения: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ru-RU" altLang="ru-RU" sz="2800" dirty="0"/>
              <a:t>К</a:t>
            </a:r>
            <a:r>
              <a:rPr lang="ru-RU" altLang="ru-RU" sz="2800" dirty="0">
                <a:cs typeface="Times New Roman" panose="02020603050405020304" pitchFamily="18" charset="0"/>
              </a:rPr>
              <a:t>оманды процесса исполняются строго последовательно, </a:t>
            </a:r>
            <a:endParaRPr lang="ru-RU" altLang="ru-RU" sz="2800" dirty="0"/>
          </a:p>
          <a:p>
            <a:pPr lvl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ru-RU" altLang="ru-RU" sz="2800" dirty="0"/>
              <a:t>Команды </a:t>
            </a:r>
            <a:r>
              <a:rPr lang="ru-RU" altLang="ru-RU" sz="2800" dirty="0">
                <a:cs typeface="Times New Roman" panose="02020603050405020304" pitchFamily="18" charset="0"/>
              </a:rPr>
              <a:t>в ходе своей реализации не могут быть приостановлены (т.е. являются  неделимыми)</a:t>
            </a:r>
            <a:endParaRPr lang="ru-RU" altLang="ru-RU" sz="2800" dirty="0"/>
          </a:p>
          <a:p>
            <a:pPr lvl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ru-RU" altLang="ru-RU" sz="2800" dirty="0"/>
              <a:t>К</a:t>
            </a:r>
            <a:r>
              <a:rPr lang="ru-RU" altLang="ru-RU" sz="2800" dirty="0">
                <a:cs typeface="Times New Roman" panose="02020603050405020304" pitchFamily="18" charset="0"/>
              </a:rPr>
              <a:t>оманды имеют одинаковую длительность выполнения, равную 1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6539917"/>
              </p:ext>
            </p:extLst>
          </p:nvPr>
        </p:nvGraphicFramePr>
        <p:xfrm>
          <a:off x="2602707" y="1882111"/>
          <a:ext cx="3738562" cy="579437"/>
        </p:xfrm>
        <a:graphic>
          <a:graphicData uri="http://schemas.openxmlformats.org/presentationml/2006/ole">
            <p:oleObj spid="_x0000_s44039" r:id="rId3" imgW="1536700" imgH="241300" progId="">
              <p:embed/>
            </p:oleObj>
          </a:graphicData>
        </a:graphic>
      </p:graphicFrame>
      <p:pic>
        <p:nvPicPr>
          <p:cNvPr id="17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9331" y="5419281"/>
            <a:ext cx="4405313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>
                <a:latin typeface="+mn-lt"/>
              </a:rPr>
              <a:t>Автоматизация управления ЭВМ и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32924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tlab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2494</Words>
  <Application>Microsoft Office PowerPoint</Application>
  <PresentationFormat>Лист A4 (210x297 мм)</PresentationFormat>
  <Paragraphs>332</Paragraphs>
  <Slides>39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1_itlab</vt:lpstr>
      <vt:lpstr>Microsoft Word Picture</vt:lpstr>
      <vt:lpstr>Equation</vt:lpstr>
      <vt:lpstr>Microsoft Equation 3.0</vt:lpstr>
      <vt:lpstr>Слайд 1</vt:lpstr>
      <vt:lpstr>Слайд 2</vt:lpstr>
      <vt:lpstr>Содержание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Контакты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программирования.  Курс на базе  Microsoft Solutions Framework</dc:title>
  <dc:creator/>
  <cp:lastModifiedBy/>
  <cp:revision>16</cp:revision>
  <cp:lastPrinted>1900-12-31T20:00:00Z</cp:lastPrinted>
  <dcterms:created xsi:type="dcterms:W3CDTF">1900-12-31T20:00:00Z</dcterms:created>
  <dcterms:modified xsi:type="dcterms:W3CDTF">2015-05-13T12:50:29Z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