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2"/>
    <p:sldMasterId id="2147483673" r:id="rId3"/>
  </p:sldMasterIdLst>
  <p:notesMasterIdLst>
    <p:notesMasterId r:id="rId34"/>
  </p:notesMasterIdLst>
  <p:sldIdLst>
    <p:sldId id="257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79" r:id="rId24"/>
    <p:sldId id="280" r:id="rId25"/>
    <p:sldId id="285" r:id="rId26"/>
    <p:sldId id="284" r:id="rId27"/>
    <p:sldId id="286" r:id="rId28"/>
    <p:sldId id="287" r:id="rId29"/>
    <p:sldId id="281" r:id="rId30"/>
    <p:sldId id="288" r:id="rId31"/>
    <p:sldId id="282" r:id="rId32"/>
    <p:sldId id="283" r:id="rId3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F UI Display" panose="00000500000000000000" pitchFamily="2" charset="0"/>
      <p:regular r:id="rId39"/>
      <p:bold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56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8246E-42A3-4BBE-A9B8-2ACC6C716811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272E-650B-40B0-AF47-036C7276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2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t>5/18/2017 10:53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8685213"/>
            <a:ext cx="6172200" cy="457200"/>
          </a:xfrm>
        </p:spPr>
        <p:txBody>
          <a:bodyPr/>
          <a:lstStyle/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© Корпорация Майкрософт (Microsoft Corporation), 2008.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5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</a:br>
            <a:r>
              <a:rPr lang="en-US" sz="5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sz="500" dirty="0" smtClean="0"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172199" y="8685213"/>
            <a:ext cx="684213" cy="457200"/>
          </a:xfrm>
        </p:spPr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t>5/18/2017 10:53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© Корпорация Майкрософт (Microsoft Corporation), 2008.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t>2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272E-650B-40B0-AF47-036C7276BA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6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20574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420813"/>
            <a:ext cx="8032750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0" y="335280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5715000"/>
            <a:ext cx="9144000" cy="1141413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alpha val="30000"/>
                </a:schemeClr>
              </a:gs>
              <a:gs pos="100000">
                <a:schemeClr val="accent5">
                  <a:lumMod val="50000"/>
                </a:schemeClr>
              </a:gs>
            </a:gsLst>
          </a:gradFill>
          <a:ln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bevelT w="0" h="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noProof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072886" y="4648200"/>
            <a:ext cx="7690114" cy="1073150"/>
          </a:xfrm>
          <a:effectLst>
            <a:reflection blurRad="6350" stA="52000" endA="300" endPos="35000" dir="5400000" sy="-100000" algn="bl" rotWithShape="0"/>
          </a:effectLst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420813"/>
            <a:ext cx="8032750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0" y="335280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5715000"/>
            <a:ext cx="9144000" cy="1141413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alpha val="30000"/>
                </a:schemeClr>
              </a:gs>
              <a:gs pos="100000">
                <a:schemeClr val="accent5">
                  <a:lumMod val="50000"/>
                </a:schemeClr>
              </a:gs>
            </a:gsLst>
          </a:gradFill>
          <a:ln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bevelT w="0" h="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noProof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072886" y="4648200"/>
            <a:ext cx="7690114" cy="1073150"/>
          </a:xfrm>
          <a:effectLst>
            <a:reflection blurRad="6350" stA="52000" endA="300" endPos="35000" dir="5400000" sy="-100000" algn="bl" rotWithShape="0"/>
          </a:effectLst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61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457200" indent="-45720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8540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258888" indent="-404813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8352928" cy="352839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latin typeface="SF UI Display" panose="00000500000000000000" pitchFamily="2" charset="0"/>
                <a:cs typeface="Arial"/>
              </a:rPr>
              <a:t>Презентация </a:t>
            </a:r>
            <a:br>
              <a:rPr lang="ru-RU" dirty="0" smtClean="0">
                <a:latin typeface="SF UI Display" panose="00000500000000000000" pitchFamily="2" charset="0"/>
                <a:cs typeface="Arial"/>
              </a:rPr>
            </a:br>
            <a:r>
              <a:rPr lang="ru-RU" dirty="0" smtClean="0">
                <a:latin typeface="SF UI Display" panose="00000500000000000000" pitchFamily="2" charset="0"/>
                <a:cs typeface="Arial"/>
              </a:rPr>
              <a:t>программы </a:t>
            </a:r>
            <a:r>
              <a:rPr lang="ru-RU" dirty="0" err="1" smtClean="0">
                <a:latin typeface="SF UI Display" panose="00000500000000000000" pitchFamily="2" charset="0"/>
                <a:cs typeface="Arial"/>
              </a:rPr>
              <a:t>бенчмарка</a:t>
            </a:r>
            <a:r>
              <a:rPr lang="ru-RU" dirty="0" smtClean="0">
                <a:latin typeface="SF UI Display" panose="00000500000000000000" pitchFamily="2" charset="0"/>
                <a:cs typeface="Arial"/>
              </a:rPr>
              <a:t> производительности систем</a:t>
            </a:r>
            <a:r>
              <a:rPr lang="en-US" dirty="0" smtClean="0">
                <a:latin typeface="SF UI Display" panose="00000500000000000000" pitchFamily="2" charset="0"/>
                <a:cs typeface="Arial"/>
              </a:rPr>
              <a:t> </a:t>
            </a:r>
            <a:br>
              <a:rPr lang="en-US" dirty="0" smtClean="0">
                <a:latin typeface="SF UI Display" panose="00000500000000000000" pitchFamily="2" charset="0"/>
                <a:cs typeface="Arial"/>
              </a:rPr>
            </a:br>
            <a:r>
              <a:rPr lang="ru-RU" sz="3600" dirty="0" smtClean="0">
                <a:latin typeface="SF UI Display" panose="00000500000000000000" pitchFamily="2" charset="0"/>
                <a:cs typeface="Arial"/>
              </a:rPr>
              <a:t>на базе ОС </a:t>
            </a:r>
            <a:r>
              <a:rPr lang="en-US" sz="3600" dirty="0" smtClean="0">
                <a:latin typeface="SF UI Display" panose="00000500000000000000" pitchFamily="2" charset="0"/>
                <a:cs typeface="Arial"/>
              </a:rPr>
              <a:t>Windows NT</a:t>
            </a:r>
            <a:r>
              <a:rPr lang="ru-RU" sz="3600" dirty="0" smtClean="0">
                <a:latin typeface="Calibri"/>
                <a:cs typeface="Arial"/>
              </a:rPr>
              <a:t> </a:t>
            </a:r>
            <a:endParaRPr lang="ru-RU" sz="5400" b="0" i="0" spc="-150" dirty="0">
              <a:latin typeface="Calibri"/>
              <a:cs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4941168"/>
            <a:ext cx="3505449" cy="165618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600" b="0" i="0" dirty="0" smtClean="0">
                <a:solidFill>
                  <a:schemeClr val="tx1">
                    <a:tint val="75000"/>
                  </a:schemeClr>
                </a:solidFill>
                <a:latin typeface="SF UI Display" panose="00000500000000000000" pitchFamily="2" charset="0"/>
              </a:rPr>
              <a:t>Выполнили: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latin typeface="SF UI Display" panose="00000500000000000000" pitchFamily="2" charset="0"/>
              </a:rPr>
              <a:t> Горб Н.Н.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b="0" i="0" dirty="0" smtClean="0">
                <a:solidFill>
                  <a:schemeClr val="tx1">
                    <a:tint val="75000"/>
                  </a:schemeClr>
                </a:solidFill>
                <a:latin typeface="SF UI Display" panose="00000500000000000000" pitchFamily="2" charset="0"/>
              </a:rPr>
              <a:t> </a:t>
            </a:r>
            <a:r>
              <a:rPr lang="ru-RU" b="0" i="0" dirty="0" err="1" smtClean="0">
                <a:solidFill>
                  <a:schemeClr val="tx1">
                    <a:tint val="75000"/>
                  </a:schemeClr>
                </a:solidFill>
                <a:latin typeface="SF UI Display" panose="00000500000000000000" pitchFamily="2" charset="0"/>
              </a:rPr>
              <a:t>Лалыкин</a:t>
            </a:r>
            <a:r>
              <a:rPr lang="ru-RU" b="0" i="0" dirty="0" smtClean="0">
                <a:solidFill>
                  <a:schemeClr val="tx1">
                    <a:tint val="75000"/>
                  </a:schemeClr>
                </a:solidFill>
                <a:latin typeface="SF UI Display" panose="00000500000000000000" pitchFamily="2" charset="0"/>
              </a:rPr>
              <a:t> О.В.</a:t>
            </a:r>
          </a:p>
          <a:p>
            <a:pPr marL="0" indent="0" algn="r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600" dirty="0">
                <a:latin typeface="SF UI Display" panose="00000500000000000000" pitchFamily="2" charset="0"/>
              </a:rPr>
              <a:t> </a:t>
            </a:r>
            <a:r>
              <a:rPr lang="ru-RU" sz="2600" dirty="0" smtClean="0">
                <a:latin typeface="SF UI Display" panose="00000500000000000000" pitchFamily="2" charset="0"/>
              </a:rPr>
              <a:t>гр. 0823-3</a:t>
            </a:r>
            <a:endParaRPr lang="ru-RU" sz="2600" b="0" i="0" dirty="0">
              <a:solidFill>
                <a:schemeClr val="tx1">
                  <a:tint val="75000"/>
                </a:schemeClr>
              </a:solidFill>
              <a:latin typeface="SF UI Display" panose="000005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" y="5117929"/>
            <a:ext cx="4248471" cy="839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Набор графических сцен</a:t>
            </a:r>
            <a:r>
              <a:rPr lang="en-US" dirty="0" smtClean="0"/>
              <a:t> 2D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4319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Губка </a:t>
            </a:r>
            <a:r>
              <a:rPr lang="ru-RU" dirty="0" err="1" smtClean="0"/>
              <a:t>Менгера</a:t>
            </a:r>
            <a:endParaRPr lang="ru-RU" dirty="0"/>
          </a:p>
        </p:txBody>
      </p:sp>
      <p:pic>
        <p:nvPicPr>
          <p:cNvPr id="5122" name="Picture 2" descr="C:\Users\Knight\Desktop\презентация\t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6" t="8662" r="11493" b="9573"/>
          <a:stretch/>
        </p:blipFill>
        <p:spPr bwMode="auto">
          <a:xfrm>
            <a:off x="539552" y="1916832"/>
            <a:ext cx="7632848" cy="4276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night\Desktop\презентация\t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7605595" cy="4276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085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Knight\Desktop\презентация\Новая папка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" y="3711276"/>
            <a:ext cx="6859588" cy="2927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Набор графических сцен </a:t>
            </a:r>
            <a:r>
              <a:rPr lang="en-US" dirty="0" smtClean="0"/>
              <a:t>3D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2894856" cy="152657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Замок</a:t>
            </a:r>
          </a:p>
          <a:p>
            <a:pPr marL="514350" indent="-514350">
              <a:buAutoNum type="arabicPeriod"/>
            </a:pPr>
            <a:r>
              <a:rPr lang="ru-RU" dirty="0" smtClean="0"/>
              <a:t>Остров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Венеция</a:t>
            </a:r>
            <a:endParaRPr lang="ru-RU" dirty="0"/>
          </a:p>
        </p:txBody>
      </p:sp>
      <p:pic>
        <p:nvPicPr>
          <p:cNvPr id="6146" name="Picture 2" descr="C:\Users\Knight\Desktop\презентация\Новая папка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25938"/>
            <a:ext cx="5738786" cy="3586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night\Desktop\презентация\Новая папка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46225"/>
            <a:ext cx="5738787" cy="3586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night\Desktop\презентация\Новая папка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92" y="1484784"/>
            <a:ext cx="5738784" cy="3586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148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Тестирование </a:t>
            </a:r>
            <a:r>
              <a:rPr lang="en-US" dirty="0" smtClean="0"/>
              <a:t>ISA CPU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89980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Vector ISA </a:t>
            </a:r>
            <a:r>
              <a:rPr lang="en-US" dirty="0" smtClean="0"/>
              <a:t>(</a:t>
            </a:r>
            <a:r>
              <a:rPr lang="en-US" sz="28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Instruction 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effectLst/>
              </a:rPr>
              <a:t>Set Architecture</a:t>
            </a:r>
            <a:r>
              <a:rPr lang="en-US" dirty="0">
                <a:effectLst/>
              </a:rPr>
              <a:t>) </a:t>
            </a:r>
            <a:r>
              <a:rPr lang="en-US" dirty="0" smtClean="0">
                <a:effectLst/>
              </a:rPr>
              <a:t>- </a:t>
            </a:r>
            <a:r>
              <a:rPr lang="ru-RU" dirty="0" smtClean="0">
                <a:effectLst/>
              </a:rPr>
              <a:t>расширение наборов команд </a:t>
            </a:r>
            <a:r>
              <a:rPr lang="en-US" dirty="0" smtClean="0">
                <a:effectLst/>
              </a:rPr>
              <a:t>SIMD </a:t>
            </a:r>
            <a:r>
              <a:rPr lang="ru-RU" dirty="0">
                <a:effectLst/>
              </a:rPr>
              <a:t>(</a:t>
            </a:r>
            <a:r>
              <a:rPr lang="ru-RU" sz="2800" dirty="0" err="1">
                <a:solidFill>
                  <a:schemeClr val="tx1">
                    <a:lumMod val="85000"/>
                  </a:schemeClr>
                </a:solidFill>
                <a:effectLst/>
              </a:rPr>
              <a:t>single</a:t>
            </a:r>
            <a:r>
              <a:rPr lang="ru-RU" sz="2800" dirty="0">
                <a:solidFill>
                  <a:schemeClr val="tx1">
                    <a:lumMod val="85000"/>
                  </a:schemeClr>
                </a:solidFill>
                <a:effectLst/>
              </a:rPr>
              <a:t> </a:t>
            </a:r>
            <a:r>
              <a:rPr lang="ru-RU" sz="2800" dirty="0" err="1">
                <a:solidFill>
                  <a:schemeClr val="tx1">
                    <a:lumMod val="85000"/>
                  </a:schemeClr>
                </a:solidFill>
                <a:effectLst/>
              </a:rPr>
              <a:t>instruction</a:t>
            </a:r>
            <a:r>
              <a:rPr lang="ru-RU" sz="2800" dirty="0">
                <a:solidFill>
                  <a:schemeClr val="tx1">
                    <a:lumMod val="85000"/>
                  </a:schemeClr>
                </a:solidFill>
                <a:effectLst/>
              </a:rPr>
              <a:t>, </a:t>
            </a:r>
            <a:r>
              <a:rPr lang="ru-RU" sz="2800" dirty="0" err="1">
                <a:solidFill>
                  <a:schemeClr val="tx1">
                    <a:lumMod val="85000"/>
                  </a:schemeClr>
                </a:solidFill>
                <a:effectLst/>
              </a:rPr>
              <a:t>multiple</a:t>
            </a:r>
            <a:r>
              <a:rPr lang="ru-RU" sz="2800" dirty="0">
                <a:solidFill>
                  <a:schemeClr val="tx1">
                    <a:lumMod val="85000"/>
                  </a:schemeClr>
                </a:solidFill>
                <a:effectLst/>
              </a:rPr>
              <a:t> </a:t>
            </a:r>
            <a:r>
              <a:rPr lang="ru-RU" sz="2800" dirty="0" err="1">
                <a:solidFill>
                  <a:schemeClr val="tx1">
                    <a:lumMod val="85000"/>
                  </a:schemeClr>
                </a:solidFill>
                <a:effectLst/>
              </a:rPr>
              <a:t>data</a:t>
            </a:r>
            <a:r>
              <a:rPr lang="ru-RU" sz="2800" dirty="0">
                <a:solidFill>
                  <a:schemeClr val="tx1">
                    <a:lumMod val="85000"/>
                  </a:schemeClr>
                </a:solidFill>
                <a:effectLst/>
              </a:rPr>
              <a:t> — одиночный поток команд, множественный поток </a:t>
            </a:r>
            <a:r>
              <a:rPr lang="ru-RU" sz="2800" dirty="0" smtClean="0">
                <a:solidFill>
                  <a:schemeClr val="tx1">
                    <a:lumMod val="85000"/>
                  </a:schemeClr>
                </a:solidFill>
                <a:effectLst/>
              </a:rPr>
              <a:t>данных</a:t>
            </a:r>
            <a:r>
              <a:rPr lang="ru-RU" dirty="0" smtClean="0">
                <a:effectLst/>
              </a:rPr>
              <a:t>), состоящий на 2017 год из наборов: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MMX, 3DNOW!, SSE, SSE2, SSE3, SSSE3, SSE4.1, SSE4.2, SSE4A, AVX, AVX2, FMA3, FMA4, AVX512</a:t>
            </a:r>
          </a:p>
          <a:p>
            <a:pPr marL="0" indent="0">
              <a:buNone/>
            </a:pPr>
            <a:endParaRPr lang="en-US" sz="28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ru-RU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Современные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x86-</a:t>
            </a:r>
            <a:r>
              <a:rPr lang="ru-RU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процессоры имеют минимум половину из данного набора инструкций.</a:t>
            </a:r>
            <a:endParaRPr lang="ru-RU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35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night\Desktop\презентация\Без имени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64704"/>
            <a:ext cx="2246346" cy="5978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Тестирование </a:t>
            </a:r>
            <a:r>
              <a:rPr lang="en-US" dirty="0" smtClean="0"/>
              <a:t>ISA CPU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1520" y="1411552"/>
            <a:ext cx="6408712" cy="275767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SIMD </a:t>
            </a:r>
            <a:r>
              <a:rPr lang="ru-RU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инструкции используют </a:t>
            </a:r>
          </a:p>
          <a:p>
            <a:pPr marL="0" indent="0">
              <a:buNone/>
            </a:pPr>
            <a:r>
              <a:rPr lang="ru-RU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регистры: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sz="28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8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XMM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(128bit)</a:t>
            </a:r>
            <a:r>
              <a:rPr lang="ru-RU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 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MMX, SSE, SSE3, SSE4</a:t>
            </a:r>
            <a:endParaRPr lang="ru-RU" sz="2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YMM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(256bit) </a:t>
            </a:r>
            <a:r>
              <a:rPr lang="ru-RU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AVX, AVX2, FMA3, FMA4</a:t>
            </a:r>
            <a:endParaRPr lang="ru-RU" sz="24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ZMM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(512bit) </a:t>
            </a:r>
            <a:r>
              <a:rPr lang="ru-RU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AVX512</a:t>
            </a: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248469" y="4437112"/>
            <a:ext cx="6408712" cy="1637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8540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58888" indent="-40481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sz="28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FontTx/>
              <a:buNone/>
            </a:pPr>
            <a:r>
              <a:rPr lang="ru-RU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данный момент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AVX512 </a:t>
            </a:r>
            <a:r>
              <a:rPr lang="ru-RU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поддерживают только процессоры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Intel Xeon Phi x200, Intel Xeon (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Skylake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).</a:t>
            </a:r>
            <a:endParaRPr lang="ru-RU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5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Тестирование </a:t>
            </a:r>
            <a:r>
              <a:rPr lang="en-US" dirty="0" smtClean="0"/>
              <a:t>ISA CPU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23528" y="1411552"/>
            <a:ext cx="8496944" cy="1040285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Зачем подвергать </a:t>
            </a: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SIMD </a:t>
            </a:r>
            <a:r>
              <a:rPr lang="ru-RU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тестированию?</a:t>
            </a:r>
          </a:p>
          <a:p>
            <a:pPr marL="0" indent="0">
              <a:buNone/>
            </a:pPr>
            <a:endPara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323528" y="2420888"/>
            <a:ext cx="8496944" cy="3742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8540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58888" indent="-40481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Каждое современное коммерческое приложение использует данную технологию.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Компилятор уже при оптимизации уровня О2 векторизует циклы.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Требовательному скорости вычислениям ПО необходимо быстрое выполнение инструкций и малые задержки в памяти</a:t>
            </a:r>
            <a:endPara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C:\Users\Knight\Desktop\презентация\par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60848"/>
            <a:ext cx="3960440" cy="3921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215516" y="6163451"/>
            <a:ext cx="8604956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8540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58888" indent="-40481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Максимум производительности</a:t>
            </a:r>
          </a:p>
          <a:p>
            <a:pPr marL="0" indent="0">
              <a:buFontTx/>
              <a:buNone/>
            </a:pPr>
            <a:endPara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xit" presetSubtype="21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6" presetClass="exit" presetSubtype="21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16" presetClass="exit" presetSubtype="21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allAtOnce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 Обзор программы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536" y="4941168"/>
            <a:ext cx="8382000" cy="166199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Главное окно представлено блоками: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 smtClean="0"/>
              <a:t>Настройки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 smtClean="0"/>
              <a:t>Информация о ПК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dirty="0" smtClean="0"/>
              <a:t>Результаты и лог тестов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7235"/>
            <a:ext cx="6696744" cy="3702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3860"/>
            <a:ext cx="6702846" cy="3706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27" y="1167235"/>
            <a:ext cx="6708453" cy="3709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27" y="1163860"/>
            <a:ext cx="6702846" cy="3706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3860"/>
            <a:ext cx="6694140" cy="3701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17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 Обзор программы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23528" y="5733256"/>
            <a:ext cx="8382000" cy="88639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Окно результатов и сравнения с другими конфигурациями ПК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630963" cy="4436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630961" cy="4436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938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Результаты испытаний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536" y="1124744"/>
            <a:ext cx="8382000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Сравним два разных ПК с одинаковыми ЦП</a:t>
            </a:r>
          </a:p>
          <a:p>
            <a:pPr marL="0" indent="0" algn="ctr">
              <a:buNone/>
            </a:pPr>
            <a:r>
              <a:rPr lang="en-US" sz="2800" dirty="0" smtClean="0"/>
              <a:t>Intel Core i5-4570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36" y="2060848"/>
            <a:ext cx="7431695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942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Результаты испытаний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536" y="1124744"/>
            <a:ext cx="8382000" cy="107106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Сравним два разных ПК </a:t>
            </a:r>
            <a:r>
              <a:rPr lang="en-US" sz="2400" dirty="0" smtClean="0"/>
              <a:t>c </a:t>
            </a:r>
            <a:r>
              <a:rPr lang="ru-RU" sz="2400" dirty="0" smtClean="0"/>
              <a:t>ЦП одного поколения разных моделей: 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Intel Core i3-2120 </a:t>
            </a:r>
            <a:r>
              <a:rPr lang="ru-RU" sz="2400" dirty="0" smtClean="0"/>
              <a:t>и </a:t>
            </a:r>
            <a:r>
              <a:rPr lang="en-US" sz="2400" dirty="0" smtClean="0"/>
              <a:t>Core i5-2500K</a:t>
            </a:r>
            <a:endParaRPr lang="ru-RU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58442"/>
            <a:ext cx="7260339" cy="4220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7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Результаты испытаний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536" y="1124744"/>
            <a:ext cx="8382000" cy="7386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Сравним два ноутбука с ЦП: </a:t>
            </a:r>
          </a:p>
          <a:p>
            <a:pPr marL="0" indent="0" algn="ctr">
              <a:buNone/>
            </a:pPr>
            <a:r>
              <a:rPr lang="en-US" sz="2400" dirty="0" smtClean="0"/>
              <a:t>Intel Core i5-5200U </a:t>
            </a:r>
            <a:r>
              <a:rPr lang="ru-RU" sz="2400" dirty="0" smtClean="0"/>
              <a:t>и </a:t>
            </a:r>
            <a:r>
              <a:rPr lang="en-US" sz="2400" dirty="0" smtClean="0"/>
              <a:t>Core i3-4005U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14" y="2204864"/>
            <a:ext cx="7235190" cy="420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891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04664"/>
            <a:ext cx="8382000" cy="988919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60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SF UI Display" panose="00000500000000000000" pitchFamily="2" charset="0"/>
                <a:cs typeface="Arial"/>
              </a:rPr>
              <a:t>Содержание</a:t>
            </a:r>
            <a:endParaRPr lang="ru-RU" sz="3600" b="0" i="0" spc="-150" dirty="0">
              <a:solidFill>
                <a:srgbClr val="DEDEDE"/>
              </a:soli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SF UI Display" panose="00000500000000000000" pitchFamily="2" charset="0"/>
              <a:cs typeface="Arial"/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905000"/>
            <a:ext cx="8382000" cy="3962400"/>
          </a:xfrm>
        </p:spPr>
        <p:txBody>
          <a:bodyPr>
            <a:normAutofit lnSpcReduction="10000"/>
          </a:bodyPr>
          <a:lstStyle/>
          <a:p>
            <a:pPr marL="742950" indent="-742950" algn="l" defTabSz="914400">
              <a:lnSpc>
                <a:spcPct val="90000"/>
              </a:lnSpc>
              <a:spcBef>
                <a:spcPts val="768"/>
              </a:spcBef>
              <a:buClr>
                <a:srgbClr val="FFFFFF"/>
              </a:buClr>
              <a:buFont typeface="+mj-lt"/>
              <a:buAutoNum type="arabicPeriod"/>
            </a:pPr>
            <a:r>
              <a:rPr lang="ru-RU" sz="3600" dirty="0" smtClean="0">
                <a:solidFill>
                  <a:srgbClr val="FFFFFF"/>
                </a:solidFill>
                <a:latin typeface="SF UI Display" panose="00000500000000000000" pitchFamily="2" charset="0"/>
              </a:rPr>
              <a:t>Введение</a:t>
            </a:r>
          </a:p>
          <a:p>
            <a:pPr marL="742950" indent="-742950" algn="l" defTabSz="914400">
              <a:lnSpc>
                <a:spcPct val="90000"/>
              </a:lnSpc>
              <a:spcBef>
                <a:spcPts val="768"/>
              </a:spcBef>
              <a:buClr>
                <a:srgbClr val="FFFFFF"/>
              </a:buClr>
              <a:buFont typeface="+mj-lt"/>
              <a:buAutoNum type="arabicPeriod"/>
            </a:pPr>
            <a:r>
              <a:rPr lang="ru-RU" sz="3600" b="0" i="0" dirty="0" smtClean="0">
                <a:solidFill>
                  <a:srgbClr val="FFFFFF"/>
                </a:solidFill>
                <a:latin typeface="SF UI Display" panose="00000500000000000000" pitchFamily="2" charset="0"/>
              </a:rPr>
              <a:t>Цель работы</a:t>
            </a:r>
          </a:p>
          <a:p>
            <a:pPr marL="742950" indent="-742950" algn="l" defTabSz="914400">
              <a:lnSpc>
                <a:spcPct val="90000"/>
              </a:lnSpc>
              <a:spcBef>
                <a:spcPts val="768"/>
              </a:spcBef>
              <a:buClr>
                <a:srgbClr val="FFFFFF"/>
              </a:buClr>
              <a:buFont typeface="+mj-lt"/>
              <a:buAutoNum type="arabicPeriod"/>
            </a:pPr>
            <a:r>
              <a:rPr lang="ru-RU" sz="3600" dirty="0" smtClean="0">
                <a:solidFill>
                  <a:srgbClr val="FFFFFF"/>
                </a:solidFill>
                <a:latin typeface="SF UI Display" panose="00000500000000000000" pitchFamily="2" charset="0"/>
              </a:rPr>
              <a:t>Виды и методы тестирования</a:t>
            </a:r>
          </a:p>
          <a:p>
            <a:pPr marL="742950" indent="-742950" algn="l" defTabSz="914400">
              <a:lnSpc>
                <a:spcPct val="90000"/>
              </a:lnSpc>
              <a:spcBef>
                <a:spcPts val="768"/>
              </a:spcBef>
              <a:buClr>
                <a:srgbClr val="FFFFFF"/>
              </a:buClr>
              <a:buFont typeface="+mj-lt"/>
              <a:buAutoNum type="arabicPeriod"/>
            </a:pPr>
            <a:r>
              <a:rPr lang="ru-RU" sz="3600" dirty="0" smtClean="0">
                <a:solidFill>
                  <a:srgbClr val="FFFFFF"/>
                </a:solidFill>
                <a:latin typeface="SF UI Display" panose="00000500000000000000" pitchFamily="2" charset="0"/>
              </a:rPr>
              <a:t>Обзор программы</a:t>
            </a:r>
            <a:endParaRPr lang="ru-RU" sz="3600" b="0" i="0" dirty="0" smtClean="0">
              <a:solidFill>
                <a:srgbClr val="FFFFFF"/>
              </a:solidFill>
              <a:latin typeface="SF UI Display" panose="00000500000000000000" pitchFamily="2" charset="0"/>
            </a:endParaRPr>
          </a:p>
          <a:p>
            <a:pPr marL="742950" indent="-742950" algn="l" defTabSz="914400">
              <a:lnSpc>
                <a:spcPct val="90000"/>
              </a:lnSpc>
              <a:spcBef>
                <a:spcPts val="768"/>
              </a:spcBef>
              <a:buClr>
                <a:srgbClr val="FFFFFF"/>
              </a:buClr>
              <a:buFont typeface="+mj-lt"/>
              <a:buAutoNum type="arabicPeriod"/>
            </a:pPr>
            <a:r>
              <a:rPr lang="ru-RU" sz="3600" dirty="0" smtClean="0">
                <a:solidFill>
                  <a:srgbClr val="FFFFFF"/>
                </a:solidFill>
                <a:latin typeface="SF UI Display" panose="00000500000000000000" pitchFamily="2" charset="0"/>
              </a:rPr>
              <a:t>Результаты испытаний</a:t>
            </a:r>
          </a:p>
          <a:p>
            <a:pPr marL="742950" indent="-742950" algn="l" defTabSz="914400">
              <a:lnSpc>
                <a:spcPct val="90000"/>
              </a:lnSpc>
              <a:spcBef>
                <a:spcPts val="768"/>
              </a:spcBef>
              <a:buClr>
                <a:srgbClr val="FFFFFF"/>
              </a:buClr>
              <a:buFont typeface="+mj-lt"/>
              <a:buAutoNum type="arabicPeriod"/>
            </a:pPr>
            <a:r>
              <a:rPr lang="ru-RU" sz="3600" dirty="0" smtClean="0">
                <a:solidFill>
                  <a:srgbClr val="FFFFFF"/>
                </a:solidFill>
                <a:latin typeface="SF UI Display" panose="00000500000000000000" pitchFamily="2" charset="0"/>
              </a:rPr>
              <a:t>Используемые технологии</a:t>
            </a:r>
          </a:p>
          <a:p>
            <a:pPr marL="742950" indent="-742950" algn="l" defTabSz="914400">
              <a:lnSpc>
                <a:spcPct val="90000"/>
              </a:lnSpc>
              <a:spcBef>
                <a:spcPts val="768"/>
              </a:spcBef>
              <a:buClr>
                <a:srgbClr val="FFFFFF"/>
              </a:buClr>
              <a:buFont typeface="+mj-lt"/>
              <a:buAutoNum type="arabicPeriod"/>
            </a:pPr>
            <a:r>
              <a:rPr lang="ru-RU" sz="3600" b="0" i="0" dirty="0" smtClean="0">
                <a:solidFill>
                  <a:srgbClr val="FFFFFF"/>
                </a:solidFill>
                <a:latin typeface="SF UI Display" panose="00000500000000000000" pitchFamily="2" charset="0"/>
              </a:rPr>
              <a:t>Заключение</a:t>
            </a:r>
            <a:endParaRPr lang="ru-RU" sz="3600" b="0" i="0" dirty="0">
              <a:solidFill>
                <a:srgbClr val="FFFFFF"/>
              </a:solidFill>
              <a:latin typeface="SF UI Display" panose="00000500000000000000" pitchFamily="2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Результаты испытаний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536" y="1124744"/>
            <a:ext cx="8382000" cy="7386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Сравним два ноутбука с ЦП 6 и 7 поколени</a:t>
            </a:r>
            <a:r>
              <a:rPr lang="ru-RU" sz="2400" dirty="0"/>
              <a:t>й</a:t>
            </a:r>
            <a:r>
              <a:rPr lang="ru-RU" sz="2400" dirty="0" smtClean="0"/>
              <a:t> </a:t>
            </a:r>
            <a:r>
              <a:rPr lang="en-US" sz="2400" dirty="0" smtClean="0"/>
              <a:t>AMD APU: </a:t>
            </a:r>
          </a:p>
          <a:p>
            <a:pPr marL="0" indent="0" algn="ctr">
              <a:buNone/>
            </a:pPr>
            <a:r>
              <a:rPr lang="en-US" sz="2400" dirty="0" smtClean="0"/>
              <a:t>AMD A8-8600P </a:t>
            </a:r>
            <a:r>
              <a:rPr lang="ru-RU" sz="2400" dirty="0" smtClean="0"/>
              <a:t>и </a:t>
            </a:r>
            <a:r>
              <a:rPr lang="en-US" sz="2400" dirty="0" smtClean="0"/>
              <a:t>AMD A10-9600P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7235190" cy="420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147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Результаты испытаний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536" y="1124744"/>
            <a:ext cx="8382000" cy="7386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Сравним два ПК с ЦП разных поколений:</a:t>
            </a:r>
          </a:p>
          <a:p>
            <a:pPr marL="0" indent="0" algn="ctr">
              <a:buNone/>
            </a:pPr>
            <a:r>
              <a:rPr lang="en-US" sz="2400" dirty="0" smtClean="0"/>
              <a:t>Intel Core i5-3570K </a:t>
            </a:r>
            <a:r>
              <a:rPr lang="ru-RU" sz="2400" dirty="0" smtClean="0"/>
              <a:t>и </a:t>
            </a:r>
            <a:r>
              <a:rPr lang="en-US" sz="2400" dirty="0" smtClean="0"/>
              <a:t>Core i5-4690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7235190" cy="420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625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Результаты испытаний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536" y="1124744"/>
            <a:ext cx="8382000" cy="107106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/>
              <a:t>Вечное противостояние </a:t>
            </a:r>
            <a:r>
              <a:rPr lang="en-US" sz="2400" dirty="0" smtClean="0"/>
              <a:t>AMD </a:t>
            </a:r>
            <a:r>
              <a:rPr lang="ru-RU" sz="2400" dirty="0" smtClean="0"/>
              <a:t>и </a:t>
            </a:r>
            <a:r>
              <a:rPr lang="en-US" sz="2400" dirty="0" smtClean="0"/>
              <a:t>Intel</a:t>
            </a:r>
            <a:r>
              <a:rPr lang="ru-RU" sz="2400" dirty="0" smtClean="0"/>
              <a:t>. Сравним ЦП одного года выпуска и одного сегмента:</a:t>
            </a:r>
          </a:p>
          <a:p>
            <a:pPr marL="0" indent="0" algn="ctr">
              <a:buNone/>
            </a:pPr>
            <a:r>
              <a:rPr lang="en-US" sz="2400" dirty="0" smtClean="0"/>
              <a:t>AMD FX-6350 </a:t>
            </a:r>
            <a:r>
              <a:rPr lang="ru-RU" sz="2400" dirty="0" smtClean="0"/>
              <a:t>и </a:t>
            </a:r>
            <a:r>
              <a:rPr lang="en-US" sz="2400" dirty="0" smtClean="0"/>
              <a:t>Intel Core i5-2500K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15902"/>
            <a:ext cx="7235190" cy="420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16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6. Используемые технологии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536" y="1340768"/>
            <a:ext cx="8382000" cy="38779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Тестирование производительности видеокарты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3140968"/>
            <a:ext cx="82809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Спецификация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определяющая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платформонезависимый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программный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интерфейс для написания приложений, использующих двумерную и трёхмерную компьютерную графику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Включает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300 функций для рисования сложных трёхмерных сцен из простых примитивов. Используется при создании компьютерных игр, САПР, виртуальной реальности, визуализации в научных исследованиях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Тестирование включает в себя 5 сцен, способных дать оценку вычислительной мощности ГП, производительности видеопамяти и общей качественной работы ЦП и ГП.</a:t>
            </a:r>
          </a:p>
        </p:txBody>
      </p:sp>
      <p:pic>
        <p:nvPicPr>
          <p:cNvPr id="2052" name="Picture 4" descr="https://upload.wikimedia.org/wikipedia/fr/thumb/2/21/OpenGL_logo.svg/1280px-OpenGL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63721"/>
            <a:ext cx="2336786" cy="1082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010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6. Используемые технологии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4319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Тестирование </a:t>
            </a:r>
            <a:r>
              <a:rPr lang="en-US" dirty="0" smtClean="0"/>
              <a:t>SIMD </a:t>
            </a:r>
            <a:r>
              <a:rPr lang="ru-RU" dirty="0" smtClean="0"/>
              <a:t>инструкций ЦП: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3928" y="2141499"/>
            <a:ext cx="19495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effectLst>
                  <a:outerShdw blurRad="330200" sx="109000" sy="109000" algn="ctr" rotWithShape="0">
                    <a:prstClr val="black">
                      <a:alpha val="55000"/>
                    </a:prstClr>
                  </a:outerShdw>
                </a:effectLst>
              </a:rPr>
              <a:t>Intrinsics</a:t>
            </a:r>
            <a:endParaRPr lang="ru-RU" sz="3200" b="1" dirty="0">
              <a:effectLst>
                <a:outerShdw blurRad="330200" sx="109000" sy="109000" algn="ctr" rotWithShape="0">
                  <a:prstClr val="black">
                    <a:alpha val="55000"/>
                  </a:prstClr>
                </a:outerShdw>
              </a:effectLst>
            </a:endParaRPr>
          </a:p>
          <a:p>
            <a:pPr algn="ctr"/>
            <a:endPara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Knight\Desktop\презентация\intel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59" y="2144457"/>
            <a:ext cx="1008112" cy="672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140968"/>
            <a:ext cx="8280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функции прямого доступа к регистрам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XMM,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YMM,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ZMM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использования ассемблерных вставок.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 функций: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Загрузка, извлечение данных в векторы в различном порядке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Арифметические операции с векторами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Битовые и логические операции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Прочие операции (поиск максимума, сравнение)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Криптография, кодирование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7576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6. Используемые технологии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536" y="1340768"/>
            <a:ext cx="8382000" cy="38779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Тестирование производительности видеокарты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3140968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реймворк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написания компьютерных программ, связанных с параллельными вычислениями на различных графических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центральных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процессорах,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также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 (прочие акселераторы).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Вo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фреймворк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OpenCL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входят язык программирования, который базируется на стандарте C99, и интерфейс программирования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приложений.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OpenCL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обеспечивает параллелизм на уровне инструкций и на уровне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данных. Дополняет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OpenGL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Разрабатывается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поддерживается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консорциумом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Khronos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который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входят 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AMD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Nvidia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Sony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Entertainment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Тестирование включает в себя умножение матриц размера 2000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x2000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подсчёт оценки ФЛОПС для ГП видеокарты, оценка скорости передачи данных на ЦП и ГП из ОЗУ.</a:t>
            </a:r>
          </a:p>
        </p:txBody>
      </p:sp>
      <p:pic>
        <p:nvPicPr>
          <p:cNvPr id="3075" name="Picture 3" descr="C:\Users\Knight\Desktop\презентация\openc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336"/>
            <a:ext cx="1440632" cy="1440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437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6. Исп</a:t>
            </a:r>
            <a:r>
              <a:rPr lang="ru-RU" dirty="0"/>
              <a:t>о</a:t>
            </a:r>
            <a:r>
              <a:rPr lang="ru-RU" dirty="0" smtClean="0"/>
              <a:t>льзуемые технологии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3"/>
            <a:ext cx="8382000" cy="533069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Используемый язык программирования: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Приложение: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C++</a:t>
            </a: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/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CLI </a:t>
            </a:r>
            <a:endParaRPr lang="ru-RU" sz="2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Тесты ЭВМ: 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C++ 11 (C99)</a:t>
            </a:r>
          </a:p>
          <a:p>
            <a:pPr marL="0" indent="0">
              <a:buNone/>
            </a:pPr>
            <a:r>
              <a:rPr lang="ru-RU" sz="2800" dirty="0" smtClean="0"/>
              <a:t>Среда программирования: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MS Visual Studio 2015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ru-RU" sz="2800" dirty="0" smtClean="0"/>
              <a:t>Используемый компилятор: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Intel C++ 17.0</a:t>
            </a:r>
          </a:p>
          <a:p>
            <a:pPr marL="0" indent="0">
              <a:buNone/>
            </a:pPr>
            <a:r>
              <a:rPr lang="ru-RU" sz="2800" dirty="0" smtClean="0"/>
              <a:t>Прочие технологии и </a:t>
            </a:r>
            <a:r>
              <a:rPr lang="ru-RU" sz="2800" dirty="0" err="1" smtClean="0"/>
              <a:t>фреймворки</a:t>
            </a:r>
            <a:r>
              <a:rPr lang="ru-RU" sz="2800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Boost Compute C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++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OpenMP</a:t>
            </a:r>
            <a:endParaRPr lang="en-US" sz="2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 descr="C:\Users\Knight\Desktop\презентация\C++ programming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76" y="1790301"/>
            <a:ext cx="1078261" cy="107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night\Desktop\презентация\boost_dll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418" y="3980451"/>
            <a:ext cx="1554847" cy="4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night\Desktop\презентация\openmp_lg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797152"/>
            <a:ext cx="2627363" cy="105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Knight\Desktop\презентация\1080_8fcfd10bf9436925db1cd4f565af9ef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387" y="1451380"/>
            <a:ext cx="1512648" cy="19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Knight\Desktop\презентация\Visual-Studi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59" y="3140968"/>
            <a:ext cx="1349091" cy="101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685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</a:t>
            </a:r>
            <a:r>
              <a:rPr lang="ru-RU" dirty="0" smtClean="0"/>
              <a:t>. Заключение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6289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Программа </a:t>
            </a:r>
            <a:r>
              <a:rPr lang="en-US" dirty="0" err="1" smtClean="0"/>
              <a:t>PCBench</a:t>
            </a:r>
            <a:r>
              <a:rPr lang="en-US" dirty="0" smtClean="0"/>
              <a:t> </a:t>
            </a:r>
            <a:r>
              <a:rPr lang="ru-RU" dirty="0" smtClean="0"/>
              <a:t>даёт комплексное представление о производительности машины.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 smtClean="0"/>
              <a:t>Бенчмарк</a:t>
            </a:r>
            <a:r>
              <a:rPr lang="ru-RU" dirty="0" smtClean="0"/>
              <a:t> ориентирован на программистов, разработчиков ПК-игр, геймеров и в последнюю очередь на простых пользователей.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База данных результатов позволяет сравнивать модели различных поколений ЦП, видеокарт.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5605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</a:t>
            </a:r>
            <a:r>
              <a:rPr lang="ru-RU" dirty="0" smtClean="0"/>
              <a:t>. Заключение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566308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Объём работ: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Изучение используемых технологий и методов программирования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Изучение документации </a:t>
            </a:r>
            <a:r>
              <a:rPr lang="en-US" dirty="0" smtClean="0"/>
              <a:t>Intel </a:t>
            </a:r>
            <a:r>
              <a:rPr lang="ru-RU" dirty="0" smtClean="0"/>
              <a:t>и </a:t>
            </a:r>
            <a:r>
              <a:rPr lang="en-US" dirty="0" smtClean="0"/>
              <a:t>AMD </a:t>
            </a:r>
            <a:r>
              <a:rPr lang="ru-RU" dirty="0" smtClean="0"/>
              <a:t>спецификации ЦП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Объём написанных</a:t>
            </a:r>
            <a:r>
              <a:rPr lang="en-US" dirty="0" smtClean="0"/>
              <a:t> </a:t>
            </a:r>
            <a:r>
              <a:rPr lang="ru-RU" dirty="0" smtClean="0"/>
              <a:t>строк кода: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Оконное приложение:  </a:t>
            </a:r>
            <a:r>
              <a:rPr lang="en-US" dirty="0" smtClean="0"/>
              <a:t>≈ 10 000</a:t>
            </a: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Тесты ПО для ЦП: </a:t>
            </a:r>
            <a:r>
              <a:rPr lang="en-US" dirty="0" smtClean="0"/>
              <a:t>≈</a:t>
            </a:r>
            <a:r>
              <a:rPr lang="ru-RU" dirty="0" smtClean="0"/>
              <a:t> 11 000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Тесты графики: </a:t>
            </a:r>
            <a:r>
              <a:rPr lang="en-US" dirty="0" smtClean="0"/>
              <a:t>≈</a:t>
            </a:r>
            <a:r>
              <a:rPr lang="ru-RU" dirty="0" smtClean="0"/>
              <a:t> 4 000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499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</a:t>
            </a:r>
            <a:r>
              <a:rPr lang="ru-RU" dirty="0" smtClean="0"/>
              <a:t>. Заключение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268760"/>
            <a:ext cx="8511480" cy="511524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Планы на будущее: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/>
              <a:t>Онлайн обновление базы результатов,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/>
              <a:t>Совершенствование и добавление алгоритмов тестирования.</a:t>
            </a:r>
            <a:endParaRPr lang="en-US" sz="2800" dirty="0" smtClean="0"/>
          </a:p>
          <a:p>
            <a:pPr>
              <a:buFont typeface="Arial" panose="020B0604020202020204" pitchFamily="34" charset="0"/>
              <a:buChar char="•"/>
            </a:pPr>
            <a:endParaRPr lang="ru-RU" sz="2800" dirty="0" smtClean="0"/>
          </a:p>
          <a:p>
            <a:pPr marL="0" indent="0">
              <a:buNone/>
            </a:pPr>
            <a:r>
              <a:rPr lang="ru-RU" dirty="0" smtClean="0"/>
              <a:t>Продолжение использования </a:t>
            </a:r>
            <a:r>
              <a:rPr lang="en-US" dirty="0"/>
              <a:t>Intel </a:t>
            </a:r>
            <a:r>
              <a:rPr lang="en-US" dirty="0" err="1" smtClean="0"/>
              <a:t>Intrinsics</a:t>
            </a:r>
            <a:r>
              <a:rPr lang="en-US" dirty="0" smtClean="0"/>
              <a:t> </a:t>
            </a:r>
            <a:r>
              <a:rPr lang="ru-RU" dirty="0" smtClean="0"/>
              <a:t>и изучения параллельного программирования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en-US" dirty="0" err="1" smtClean="0"/>
              <a:t>OpenMP</a:t>
            </a:r>
            <a:r>
              <a:rPr lang="en-US" dirty="0"/>
              <a:t> </a:t>
            </a:r>
            <a:r>
              <a:rPr lang="en-US" dirty="0" smtClean="0"/>
              <a:t>+ </a:t>
            </a:r>
            <a:r>
              <a:rPr lang="en-US" dirty="0" err="1" smtClean="0"/>
              <a:t>OpenACC</a:t>
            </a:r>
            <a:r>
              <a:rPr lang="en-US" dirty="0"/>
              <a:t> </a:t>
            </a:r>
            <a:r>
              <a:rPr lang="en-US" dirty="0" smtClean="0"/>
              <a:t>+ OpenCL)</a:t>
            </a:r>
            <a:r>
              <a:rPr lang="ru-RU" dirty="0" smtClean="0"/>
              <a:t>: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/>
              <a:t>Создание библиотеки умножения матриц с использованием </a:t>
            </a:r>
            <a:r>
              <a:rPr lang="en-US" sz="2800" dirty="0" smtClean="0"/>
              <a:t>SIMD</a:t>
            </a:r>
            <a:r>
              <a:rPr lang="ru-RU" sz="28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/>
              <a:t>Создание библиотеки для работы с тензорами.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04781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F UI Display" panose="00000500000000000000" pitchFamily="2" charset="0"/>
              </a:rPr>
              <a:t>1. Введение</a:t>
            </a:r>
            <a:endParaRPr lang="ru-RU" dirty="0">
              <a:latin typeface="SF UI Display" panose="00000500000000000000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67464" cy="507215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effectLst/>
                <a:latin typeface="SF UI Display" panose="00000500000000000000" pitchFamily="2" charset="0"/>
              </a:rPr>
              <a:t>Тестирование производительности</a:t>
            </a:r>
            <a:r>
              <a:rPr lang="en-US" b="1" dirty="0" smtClean="0">
                <a:effectLst/>
                <a:latin typeface="SF UI Display" panose="00000500000000000000" pitchFamily="2" charset="0"/>
              </a:rPr>
              <a:t> </a:t>
            </a:r>
            <a:r>
              <a:rPr lang="ru-RU" b="1" dirty="0" smtClean="0">
                <a:effectLst/>
                <a:latin typeface="SF UI Display" panose="00000500000000000000" pitchFamily="2" charset="0"/>
              </a:rPr>
              <a:t>ПК </a:t>
            </a:r>
            <a:r>
              <a:rPr lang="ru-RU" dirty="0" smtClean="0">
                <a:effectLst/>
                <a:latin typeface="SF UI Display" panose="00000500000000000000" pitchFamily="2" charset="0"/>
              </a:rPr>
              <a:t>— </a:t>
            </a:r>
            <a:r>
              <a:rPr lang="ru-RU" dirty="0">
                <a:effectLst/>
                <a:latin typeface="SF UI Display" panose="00000500000000000000" pitchFamily="2" charset="0"/>
              </a:rPr>
              <a:t>тестирование, </a:t>
            </a:r>
            <a:r>
              <a:rPr lang="ru-RU" dirty="0" smtClean="0">
                <a:effectLst/>
                <a:latin typeface="SF UI Display" panose="00000500000000000000" pitchFamily="2" charset="0"/>
              </a:rPr>
              <a:t>проводимое </a:t>
            </a:r>
            <a:r>
              <a:rPr lang="ru-RU" dirty="0">
                <a:effectLst/>
                <a:latin typeface="SF UI Display" panose="00000500000000000000" pitchFamily="2" charset="0"/>
              </a:rPr>
              <a:t>с целью определения, как быстро работает вычислительная система или её часть под </a:t>
            </a:r>
            <a:r>
              <a:rPr lang="ru-RU" dirty="0" smtClean="0">
                <a:effectLst/>
                <a:latin typeface="SF UI Display" panose="00000500000000000000" pitchFamily="2" charset="0"/>
              </a:rPr>
              <a:t>определённой </a:t>
            </a:r>
            <a:r>
              <a:rPr lang="ru-RU" dirty="0">
                <a:effectLst/>
                <a:latin typeface="SF UI Display" panose="00000500000000000000" pitchFamily="2" charset="0"/>
              </a:rPr>
              <a:t>нагрузкой. </a:t>
            </a:r>
            <a:endParaRPr lang="ru-RU" dirty="0" smtClean="0">
              <a:effectLst/>
              <a:latin typeface="SF UI Display" panose="00000500000000000000" pitchFamily="2" charset="0"/>
            </a:endParaRPr>
          </a:p>
          <a:p>
            <a:pPr marL="0" indent="0" algn="just">
              <a:buNone/>
            </a:pPr>
            <a:r>
              <a:rPr lang="ru-RU" dirty="0" smtClean="0">
                <a:effectLst/>
              </a:rPr>
              <a:t>	Разработчику </a:t>
            </a:r>
            <a:r>
              <a:rPr lang="ru-RU" dirty="0">
                <a:effectLst/>
              </a:rPr>
              <a:t>ПО необходимы качественные системы оценки целевой исполнительной рабочей </a:t>
            </a:r>
            <a:r>
              <a:rPr lang="ru-RU" dirty="0" smtClean="0">
                <a:effectLst/>
              </a:rPr>
              <a:t>машины</a:t>
            </a:r>
            <a:r>
              <a:rPr lang="en-US" dirty="0" smtClean="0">
                <a:effectLst/>
              </a:rPr>
              <a:t>;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такие задачи выполняют программные комплексы – </a:t>
            </a:r>
            <a:r>
              <a:rPr lang="ru-RU" dirty="0" err="1">
                <a:effectLst/>
              </a:rPr>
              <a:t>бенчмарки</a:t>
            </a:r>
            <a:r>
              <a:rPr lang="ru-RU" dirty="0">
                <a:effectLst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SF UI Dis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158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681913" cy="1523495"/>
          </a:xfrm>
        </p:spPr>
        <p:txBody>
          <a:bodyPr anchor="ctr"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242" name="Picture 2" descr="C:\Users\Knight\Documents\Visual Studio 2015\Projects\PCBench\x64\Release\img\34945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68960"/>
            <a:ext cx="2872478" cy="2996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00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511480" cy="664797"/>
          </a:xfrm>
        </p:spPr>
        <p:txBody>
          <a:bodyPr/>
          <a:lstStyle/>
          <a:p>
            <a:r>
              <a:rPr lang="ru-RU" dirty="0" smtClean="0">
                <a:latin typeface="SF UI Display" panose="00000500000000000000" pitchFamily="2" charset="0"/>
              </a:rPr>
              <a:t>1. Введение : </a:t>
            </a:r>
            <a:r>
              <a:rPr lang="ru-RU" sz="4000" dirty="0" smtClean="0">
                <a:latin typeface="SF UI Display" panose="00000500000000000000" pitchFamily="2" charset="0"/>
              </a:rPr>
              <a:t>Примеры </a:t>
            </a:r>
            <a:r>
              <a:rPr lang="ru-RU" sz="4000" dirty="0" err="1" smtClean="0">
                <a:latin typeface="SF UI Display" panose="00000500000000000000" pitchFamily="2" charset="0"/>
              </a:rPr>
              <a:t>бенчмарков</a:t>
            </a:r>
            <a:endParaRPr lang="ru-RU" sz="4000" dirty="0">
              <a:latin typeface="SF UI Display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6054774"/>
            <a:ext cx="805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Комплексное тестирование ЦП и ГП</a:t>
            </a:r>
            <a:endParaRPr lang="ru-RU" sz="36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7" name="Picture 3" descr="C:\Users\Knight\Desktop\презентация\3dmark06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09090"/>
            <a:ext cx="5413251" cy="40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5721" y="1162759"/>
            <a:ext cx="545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/>
              <a:t>Futuremark</a:t>
            </a:r>
            <a:r>
              <a:rPr lang="ru-RU" sz="3600" dirty="0" smtClean="0"/>
              <a:t> </a:t>
            </a:r>
            <a:r>
              <a:rPr lang="ru-RU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3DMark</a:t>
            </a:r>
          </a:p>
        </p:txBody>
      </p:sp>
      <p:pic>
        <p:nvPicPr>
          <p:cNvPr id="1028" name="Picture 4" descr="C:\Users\Knight\Desktop\презентация\3dmark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35762"/>
            <a:ext cx="5517256" cy="41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night\Desktop\презентация\pb11377426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09090"/>
            <a:ext cx="5587750" cy="419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5" y="2132856"/>
            <a:ext cx="800615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73965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511480" cy="664797"/>
          </a:xfrm>
        </p:spPr>
        <p:txBody>
          <a:bodyPr/>
          <a:lstStyle/>
          <a:p>
            <a:r>
              <a:rPr lang="ru-RU" dirty="0" smtClean="0">
                <a:latin typeface="SF UI Display" panose="00000500000000000000" pitchFamily="2" charset="0"/>
              </a:rPr>
              <a:t>1. Введение : </a:t>
            </a:r>
            <a:r>
              <a:rPr lang="ru-RU" sz="4000" dirty="0" smtClean="0">
                <a:latin typeface="SF UI Display" panose="00000500000000000000" pitchFamily="2" charset="0"/>
              </a:rPr>
              <a:t>Примеры </a:t>
            </a:r>
            <a:r>
              <a:rPr lang="ru-RU" sz="4000" dirty="0" err="1" smtClean="0">
                <a:latin typeface="SF UI Display" panose="00000500000000000000" pitchFamily="2" charset="0"/>
              </a:rPr>
              <a:t>бенчмарков</a:t>
            </a:r>
            <a:endParaRPr lang="ru-RU" sz="4000" dirty="0">
              <a:latin typeface="SF UI Display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5661918"/>
            <a:ext cx="8056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Комплексное тестирование ЦП и ГП</a:t>
            </a:r>
          </a:p>
          <a:p>
            <a:pPr algn="ctr"/>
            <a:r>
              <a:rPr lang="ru-RU" sz="3600" dirty="0" smtClean="0"/>
              <a:t>и сравнение с результатами</a:t>
            </a:r>
            <a:r>
              <a:rPr lang="en-US" sz="3600" dirty="0" smtClean="0"/>
              <a:t> </a:t>
            </a:r>
            <a:endParaRPr lang="ru-RU" sz="36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903" y="1162759"/>
            <a:ext cx="5451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AIDA64</a:t>
            </a:r>
          </a:p>
        </p:txBody>
      </p:sp>
      <p:pic>
        <p:nvPicPr>
          <p:cNvPr id="2050" name="Picture 2" descr="C:\Users\Knight\Desktop\презентация\gpgp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955565"/>
            <a:ext cx="2473233" cy="35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night\Desktop\презентация\cacheme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55567"/>
            <a:ext cx="3555685" cy="354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41" y="1835199"/>
            <a:ext cx="5013701" cy="380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6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511480" cy="664797"/>
          </a:xfrm>
        </p:spPr>
        <p:txBody>
          <a:bodyPr/>
          <a:lstStyle/>
          <a:p>
            <a:r>
              <a:rPr lang="ru-RU" dirty="0" smtClean="0">
                <a:latin typeface="SF UI Display" panose="00000500000000000000" pitchFamily="2" charset="0"/>
              </a:rPr>
              <a:t>1. Введение : </a:t>
            </a:r>
            <a:r>
              <a:rPr lang="ru-RU" sz="4000" dirty="0" smtClean="0">
                <a:latin typeface="SF UI Display" panose="00000500000000000000" pitchFamily="2" charset="0"/>
              </a:rPr>
              <a:t>Примеры </a:t>
            </a:r>
            <a:r>
              <a:rPr lang="ru-RU" sz="4000" dirty="0" err="1" smtClean="0">
                <a:latin typeface="SF UI Display" panose="00000500000000000000" pitchFamily="2" charset="0"/>
              </a:rPr>
              <a:t>бенчмарков</a:t>
            </a:r>
            <a:endParaRPr lang="ru-RU" sz="4000" dirty="0">
              <a:latin typeface="SF UI Display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459" y="5960576"/>
            <a:ext cx="805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Тестирование ЦП</a:t>
            </a:r>
            <a:endParaRPr lang="ru-RU" sz="36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903" y="1162759"/>
            <a:ext cx="795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LINPACK </a:t>
            </a:r>
            <a:r>
              <a:rPr lang="en-US" sz="3600" dirty="0" smtClean="0"/>
              <a:t>benchmark </a:t>
            </a:r>
            <a:r>
              <a:rPr lang="ru-RU" sz="2800" dirty="0" smtClean="0"/>
              <a:t>и основанные на нём</a:t>
            </a:r>
            <a:endParaRPr lang="en-US" sz="2800" dirty="0"/>
          </a:p>
        </p:txBody>
      </p:sp>
      <p:pic>
        <p:nvPicPr>
          <p:cNvPr id="3074" name="Picture 2" descr="C:\Users\Knight\Desktop\презентация\Multi_Threaded_LINP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19" y="2132856"/>
            <a:ext cx="5087824" cy="36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night\Desktop\презентация\FFBOCKPGO14QZZ1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22" y="2195661"/>
            <a:ext cx="6852114" cy="348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9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 Цель работы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88639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Оценить вычислительную мощность ЭВМ набором различных методов тестирования.</a:t>
            </a: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395536" y="2708920"/>
            <a:ext cx="8382000" cy="1329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457200" indent="-45720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854075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58888" indent="-40481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dirty="0" smtClean="0"/>
              <a:t>Дать оценку мощности ЭВМ пользователю и сравнить с результатами других компьютеров.</a:t>
            </a:r>
          </a:p>
        </p:txBody>
      </p:sp>
      <p:pic>
        <p:nvPicPr>
          <p:cNvPr id="4098" name="Picture 2" descr="C:\Users\Knight\Desktop\презентация\wpbb258c12_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228852"/>
            <a:ext cx="3987221" cy="2059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night\Desktop\презентация\Nvidia-iamges-hd-free-768x4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178909"/>
            <a:ext cx="3750097" cy="2109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4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r>
              <a:rPr lang="en-US" dirty="0" smtClean="0"/>
              <a:t>3. </a:t>
            </a:r>
            <a:r>
              <a:rPr lang="ru-RU" sz="4400" dirty="0" smtClean="0"/>
              <a:t>Виды и методы тестирования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1520" y="1411552"/>
            <a:ext cx="8640960" cy="4930581"/>
          </a:xfrm>
        </p:spPr>
        <p:txBody>
          <a:bodyPr/>
          <a:lstStyle/>
          <a:p>
            <a:pPr marL="0" indent="0">
              <a:buNone/>
            </a:pPr>
            <a:r>
              <a:rPr lang="ru-RU" sz="2900" dirty="0" smtClean="0"/>
              <a:t>1. Получение общей оценки ФЛОПС для ЦП и ГП: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Умножение матриц размера 2000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</a:rPr>
              <a:t>x2000</a:t>
            </a:r>
            <a:endParaRPr lang="ru-RU" sz="24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ru-RU" sz="2900" dirty="0" smtClean="0"/>
              <a:t>2. Получение значений кадр/сек для видеокарты: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5 графических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</a:rPr>
              <a:t>2D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и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</a:rPr>
              <a:t>3D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сцен, использующие мощность ЦП и ГП.</a:t>
            </a:r>
          </a:p>
          <a:p>
            <a:pPr marL="0" indent="0">
              <a:buNone/>
            </a:pPr>
            <a:r>
              <a:rPr lang="ru-RU" sz="2900" dirty="0" smtClean="0"/>
              <a:t>3. Получение оценки ФЛОПС для векторных процессорных инструкций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Несколько операций для каждого из наборов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</a:rPr>
              <a:t>SSE, SSE2, SSE3, SSE4.2, AVX, AVX2, FMA3, FMA4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и тест скорости инструкции генератора </a:t>
            </a:r>
            <a:r>
              <a:rPr lang="ru-RU" sz="2400" dirty="0" err="1" smtClean="0">
                <a:solidFill>
                  <a:schemeClr val="tx1">
                    <a:lumMod val="95000"/>
                  </a:schemeClr>
                </a:solidFill>
              </a:rPr>
              <a:t>сл.чисел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</a:rPr>
              <a:t>RDRAND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2800" dirty="0" smtClean="0"/>
              <a:t>4. Получение общей оценки работы с ОЗУ и механизмом предсказания ветвления ЦП.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259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Набор графических сцен</a:t>
            </a:r>
            <a:r>
              <a:rPr lang="en-US" dirty="0" smtClean="0"/>
              <a:t> 2D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4319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Симуляция падения капель на водную гладь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50554"/>
            <a:ext cx="7645392" cy="429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17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Blue_Streaks 4x3 Template Segoe">
  <a:themeElements>
    <a:clrScheme name="5-00535_Cumbre Ejecutiva OEM Latinoamérica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16B3D5"/>
      </a:accent1>
      <a:accent2>
        <a:srgbClr val="C4652D"/>
      </a:accent2>
      <a:accent3>
        <a:srgbClr val="13D989"/>
      </a:accent3>
      <a:accent4>
        <a:srgbClr val="FFCC00"/>
      </a:accent4>
      <a:accent5>
        <a:srgbClr val="2868F8"/>
      </a:accent5>
      <a:accent6>
        <a:srgbClr val="A04DA3"/>
      </a:accent6>
      <a:hlink>
        <a:srgbClr val="FFFF00"/>
      </a:hlink>
      <a:folHlink>
        <a:srgbClr val="C2A874"/>
      </a:folHlink>
    </a:clrScheme>
    <a:fontScheme name="Apple">
      <a:majorFont>
        <a:latin typeface="SF UI Display"/>
        <a:ea typeface=""/>
        <a:cs typeface=""/>
      </a:majorFont>
      <a:minorFont>
        <a:latin typeface="SF UI Display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4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D3A5A8A-A375-404B-A79F-0731F4C89C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1_Blue_Streaks 4x3 Template Segoe</Template>
  <TotalTime>743</TotalTime>
  <Words>1112</Words>
  <Application>Microsoft Office PowerPoint</Application>
  <PresentationFormat>Экран (4:3)</PresentationFormat>
  <Paragraphs>156</Paragraphs>
  <Slides>30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Wingdings</vt:lpstr>
      <vt:lpstr>Courier New</vt:lpstr>
      <vt:lpstr>Calibri</vt:lpstr>
      <vt:lpstr>SF UI Display</vt:lpstr>
      <vt:lpstr>Trebuchet MS</vt:lpstr>
      <vt:lpstr>1_Blue_Streaks 4x3 Template Segoe</vt:lpstr>
      <vt:lpstr>Белый текст и шрифт Courier для слайдов с кодом</vt:lpstr>
      <vt:lpstr>Презентация  программы бенчмарка производительности систем  на базе ОС Windows NT </vt:lpstr>
      <vt:lpstr>Содержание</vt:lpstr>
      <vt:lpstr>1. Введение</vt:lpstr>
      <vt:lpstr>1. Введение : Примеры бенчмарков</vt:lpstr>
      <vt:lpstr>1. Введение : Примеры бенчмарков</vt:lpstr>
      <vt:lpstr>1. Введение : Примеры бенчмарков</vt:lpstr>
      <vt:lpstr>2. Цель работы</vt:lpstr>
      <vt:lpstr>3. Виды и методы тестирования</vt:lpstr>
      <vt:lpstr>Набор графических сцен 2D</vt:lpstr>
      <vt:lpstr>Набор графических сцен 2D</vt:lpstr>
      <vt:lpstr>Набор графических сцен 3D</vt:lpstr>
      <vt:lpstr>Тестирование ISA CPU</vt:lpstr>
      <vt:lpstr>Тестирование ISA CPU</vt:lpstr>
      <vt:lpstr>Тестирование ISA CPU</vt:lpstr>
      <vt:lpstr>4. Обзор программы</vt:lpstr>
      <vt:lpstr>4. Обзор программы</vt:lpstr>
      <vt:lpstr>5. Результаты испытаний</vt:lpstr>
      <vt:lpstr>5. Результаты испытаний</vt:lpstr>
      <vt:lpstr>5. Результаты испытаний</vt:lpstr>
      <vt:lpstr>5. Результаты испытаний</vt:lpstr>
      <vt:lpstr>5. Результаты испытаний</vt:lpstr>
      <vt:lpstr>5. Результаты испытаний</vt:lpstr>
      <vt:lpstr>6. Используемые технологии</vt:lpstr>
      <vt:lpstr>6. Используемые технологии</vt:lpstr>
      <vt:lpstr>6. Используемые технологии</vt:lpstr>
      <vt:lpstr>6. Используемые технологии</vt:lpstr>
      <vt:lpstr>7. Заключение</vt:lpstr>
      <vt:lpstr>7. Заключение</vt:lpstr>
      <vt:lpstr>7. Заключение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программы бенчмарка производительности системы</dc:title>
  <dc:creator>Николай</dc:creator>
  <cp:lastModifiedBy>Николай</cp:lastModifiedBy>
  <cp:revision>61</cp:revision>
  <dcterms:created xsi:type="dcterms:W3CDTF">2017-05-13T13:00:12Z</dcterms:created>
  <dcterms:modified xsi:type="dcterms:W3CDTF">2017-05-18T19:55:01Z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TC102867149990</vt:lpwstr>
  </property>
</Properties>
</file>