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7"/>
  </p:notesMasterIdLst>
  <p:sldIdLst>
    <p:sldId id="256" r:id="rId2"/>
    <p:sldId id="275" r:id="rId3"/>
    <p:sldId id="288" r:id="rId4"/>
    <p:sldId id="279" r:id="rId5"/>
    <p:sldId id="280" r:id="rId6"/>
    <p:sldId id="278" r:id="rId7"/>
    <p:sldId id="277" r:id="rId8"/>
    <p:sldId id="276" r:id="rId9"/>
    <p:sldId id="259" r:id="rId10"/>
    <p:sldId id="286" r:id="rId11"/>
    <p:sldId id="287" r:id="rId12"/>
    <p:sldId id="285" r:id="rId13"/>
    <p:sldId id="284" r:id="rId14"/>
    <p:sldId id="283" r:id="rId15"/>
    <p:sldId id="282" r:id="rId16"/>
    <p:sldId id="261" r:id="rId17"/>
    <p:sldId id="266" r:id="rId18"/>
    <p:sldId id="267" r:id="rId19"/>
    <p:sldId id="268" r:id="rId20"/>
    <p:sldId id="262" r:id="rId21"/>
    <p:sldId id="334" r:id="rId22"/>
    <p:sldId id="271" r:id="rId23"/>
    <p:sldId id="335" r:id="rId24"/>
    <p:sldId id="296" r:id="rId25"/>
    <p:sldId id="298" r:id="rId26"/>
    <p:sldId id="297" r:id="rId27"/>
    <p:sldId id="300" r:id="rId28"/>
    <p:sldId id="302" r:id="rId29"/>
    <p:sldId id="301" r:id="rId30"/>
    <p:sldId id="303" r:id="rId31"/>
    <p:sldId id="305" r:id="rId32"/>
    <p:sldId id="309" r:id="rId33"/>
    <p:sldId id="304" r:id="rId34"/>
    <p:sldId id="308" r:id="rId35"/>
    <p:sldId id="307" r:id="rId36"/>
    <p:sldId id="310" r:id="rId37"/>
    <p:sldId id="327" r:id="rId38"/>
    <p:sldId id="328" r:id="rId39"/>
    <p:sldId id="329" r:id="rId40"/>
    <p:sldId id="317" r:id="rId41"/>
    <p:sldId id="319" r:id="rId42"/>
    <p:sldId id="318" r:id="rId43"/>
    <p:sldId id="320" r:id="rId44"/>
    <p:sldId id="322" r:id="rId45"/>
    <p:sldId id="321" r:id="rId46"/>
    <p:sldId id="323" r:id="rId47"/>
    <p:sldId id="325" r:id="rId48"/>
    <p:sldId id="324" r:id="rId49"/>
    <p:sldId id="263" r:id="rId50"/>
    <p:sldId id="333" r:id="rId51"/>
    <p:sldId id="313" r:id="rId52"/>
    <p:sldId id="265" r:id="rId53"/>
    <p:sldId id="331" r:id="rId54"/>
    <p:sldId id="332" r:id="rId55"/>
    <p:sldId id="274" r:id="rId5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7984C-B2BF-4268-8728-D00B3F33D37D}" type="datetimeFigureOut">
              <a:rPr lang="ru-RU" smtClean="0"/>
              <a:t>23.05.2019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48447D-2BA4-4EF5-8065-1B144EC06A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638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22C422CA-F876-49C8-B7DB-BE3C90B5A0DA}" type="datetimeFigureOut">
              <a:rPr lang="ru-RU" smtClean="0"/>
              <a:t>23.05.2019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F3E562DC-77C0-483D-8A79-13843F654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960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422CA-F876-49C8-B7DB-BE3C90B5A0DA}" type="datetimeFigureOut">
              <a:rPr lang="ru-RU" smtClean="0"/>
              <a:t>23.05.2019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62DC-77C0-483D-8A79-13843F654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659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422CA-F876-49C8-B7DB-BE3C90B5A0DA}" type="datetimeFigureOut">
              <a:rPr lang="ru-RU" smtClean="0"/>
              <a:t>23.05.2019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62DC-77C0-483D-8A79-13843F654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015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422CA-F876-49C8-B7DB-BE3C90B5A0DA}" type="datetimeFigureOut">
              <a:rPr lang="ru-RU" smtClean="0"/>
              <a:t>23.05.2019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62DC-77C0-483D-8A79-13843F654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713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422CA-F876-49C8-B7DB-BE3C90B5A0DA}" type="datetimeFigureOut">
              <a:rPr lang="ru-RU" smtClean="0"/>
              <a:t>23.05.2019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62DC-77C0-483D-8A79-13843F654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822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422CA-F876-49C8-B7DB-BE3C90B5A0DA}" type="datetimeFigureOut">
              <a:rPr lang="ru-RU" smtClean="0"/>
              <a:t>23.05.2019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62DC-77C0-483D-8A79-13843F654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425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422CA-F876-49C8-B7DB-BE3C90B5A0DA}" type="datetimeFigureOut">
              <a:rPr lang="ru-RU" smtClean="0"/>
              <a:t>23.05.2019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62DC-77C0-483D-8A79-13843F654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914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422CA-F876-49C8-B7DB-BE3C90B5A0DA}" type="datetimeFigureOut">
              <a:rPr lang="ru-RU" smtClean="0"/>
              <a:t>23.05.2019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62DC-77C0-483D-8A79-13843F654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981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422CA-F876-49C8-B7DB-BE3C90B5A0DA}" type="datetimeFigureOut">
              <a:rPr lang="ru-RU" smtClean="0"/>
              <a:t>23.05.2019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62DC-77C0-483D-8A79-13843F654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007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422CA-F876-49C8-B7DB-BE3C90B5A0DA}" type="datetimeFigureOut">
              <a:rPr lang="ru-RU" smtClean="0"/>
              <a:t>23.05.2019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F3E562DC-77C0-483D-8A79-13843F654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565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22C422CA-F876-49C8-B7DB-BE3C90B5A0DA}" type="datetimeFigureOut">
              <a:rPr lang="ru-RU" smtClean="0"/>
              <a:t>23.05.2019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F3E562DC-77C0-483D-8A79-13843F654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2591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22C422CA-F876-49C8-B7DB-BE3C90B5A0DA}" type="datetimeFigureOut">
              <a:rPr lang="ru-RU" smtClean="0"/>
              <a:t>23.05.2019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F3E562DC-77C0-483D-8A79-13843F654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767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3.png"/><Relationship Id="rId4" Type="http://schemas.openxmlformats.org/officeDocument/2006/relationships/image" Target="../media/image2.png"/><Relationship Id="rId9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.png"/><Relationship Id="rId9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20.png"/><Relationship Id="rId12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6.png"/><Relationship Id="rId7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2.png"/><Relationship Id="rId4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6.pn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39.png"/><Relationship Id="rId10" Type="http://schemas.openxmlformats.org/officeDocument/2006/relationships/image" Target="../media/image46.png"/><Relationship Id="rId4" Type="http://schemas.openxmlformats.org/officeDocument/2006/relationships/image" Target="../media/image37.png"/><Relationship Id="rId9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2.png"/><Relationship Id="rId5" Type="http://schemas.openxmlformats.org/officeDocument/2006/relationships/image" Target="../media/image37.png"/><Relationship Id="rId10" Type="http://schemas.openxmlformats.org/officeDocument/2006/relationships/image" Target="../media/image47.png"/><Relationship Id="rId4" Type="http://schemas.openxmlformats.org/officeDocument/2006/relationships/image" Target="../media/image33.png"/><Relationship Id="rId9" Type="http://schemas.openxmlformats.org/officeDocument/2006/relationships/image" Target="../media/image45.png"/><Relationship Id="rId14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2.wmf"/><Relationship Id="rId4" Type="http://schemas.openxmlformats.org/officeDocument/2006/relationships/oleObject" Target="../embeddings/oleObject1.bin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Kitilonom/NeHouse/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4.png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HomeAssistant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/>
              <a:t>Мобильное </a:t>
            </a:r>
            <a:r>
              <a:rPr lang="en-US" sz="3600" dirty="0" smtClean="0"/>
              <a:t>java</a:t>
            </a:r>
            <a:r>
              <a:rPr lang="ru-RU" sz="3600" dirty="0" smtClean="0"/>
              <a:t> приложение под </a:t>
            </a:r>
            <a:r>
              <a:rPr lang="en-US" sz="3600" dirty="0" smtClean="0"/>
              <a:t>android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769096" y="4940734"/>
            <a:ext cx="3145536" cy="1834970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Выполнили:</a:t>
            </a:r>
          </a:p>
          <a:p>
            <a:r>
              <a:rPr lang="ru-RU" dirty="0" smtClean="0"/>
              <a:t>	Безручко Ирина</a:t>
            </a:r>
          </a:p>
          <a:p>
            <a:r>
              <a:rPr lang="ru-RU" dirty="0" smtClean="0"/>
              <a:t>	Кукушкина Ксения</a:t>
            </a:r>
          </a:p>
          <a:p>
            <a:r>
              <a:rPr lang="ru-RU" dirty="0" smtClean="0"/>
              <a:t>	Максимова Ирина</a:t>
            </a:r>
          </a:p>
          <a:p>
            <a:pPr algn="r"/>
            <a:r>
              <a:rPr lang="ru-RU" dirty="0" smtClean="0"/>
              <a:t>	гр. 381706-1.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92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Постановка задачи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5526" t="41150" r="17807" b="33431"/>
          <a:stretch/>
        </p:blipFill>
        <p:spPr>
          <a:xfrm>
            <a:off x="9914991" y="453821"/>
            <a:ext cx="1780185" cy="44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5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Постановка задачи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Данные о пользователе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5526" t="41150" r="17807" b="33431"/>
          <a:stretch/>
        </p:blipFill>
        <p:spPr>
          <a:xfrm>
            <a:off x="9914991" y="453821"/>
            <a:ext cx="1780185" cy="44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73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Постановка задачи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Данные о пользователе</a:t>
            </a:r>
          </a:p>
          <a:p>
            <a:r>
              <a:rPr lang="ru-RU" dirty="0" smtClean="0"/>
              <a:t>Бюджет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5526" t="41150" r="17807" b="33431"/>
          <a:stretch/>
        </p:blipFill>
        <p:spPr>
          <a:xfrm>
            <a:off x="9914991" y="453821"/>
            <a:ext cx="1780185" cy="44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5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Постановка задачи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Данные о пользователе</a:t>
            </a:r>
          </a:p>
          <a:p>
            <a:r>
              <a:rPr lang="ru-RU" dirty="0" smtClean="0"/>
              <a:t>Бюджет</a:t>
            </a:r>
          </a:p>
          <a:p>
            <a:r>
              <a:rPr lang="ru-RU" dirty="0" smtClean="0"/>
              <a:t>Список покупок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5526" t="41150" r="17807" b="33431"/>
          <a:stretch/>
        </p:blipFill>
        <p:spPr>
          <a:xfrm>
            <a:off x="9914991" y="453821"/>
            <a:ext cx="1780185" cy="44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17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Постановка задачи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Данные о пользователе</a:t>
            </a:r>
          </a:p>
          <a:p>
            <a:r>
              <a:rPr lang="ru-RU" dirty="0" smtClean="0"/>
              <a:t>Бюджет</a:t>
            </a:r>
          </a:p>
          <a:p>
            <a:r>
              <a:rPr lang="ru-RU" dirty="0" smtClean="0"/>
              <a:t>Список покупок</a:t>
            </a:r>
          </a:p>
          <a:p>
            <a:r>
              <a:rPr lang="ru-RU" dirty="0" smtClean="0"/>
              <a:t>Сообщения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5526" t="41150" r="17807" b="33431"/>
          <a:stretch/>
        </p:blipFill>
        <p:spPr>
          <a:xfrm>
            <a:off x="9914991" y="453821"/>
            <a:ext cx="1780185" cy="44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60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Постановка задачи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Данные о пользователе</a:t>
            </a:r>
          </a:p>
          <a:p>
            <a:r>
              <a:rPr lang="ru-RU" dirty="0" smtClean="0"/>
              <a:t>Бюджет</a:t>
            </a:r>
          </a:p>
          <a:p>
            <a:r>
              <a:rPr lang="ru-RU" dirty="0" smtClean="0"/>
              <a:t>Список покупок</a:t>
            </a:r>
          </a:p>
          <a:p>
            <a:r>
              <a:rPr lang="ru-RU" dirty="0" smtClean="0"/>
              <a:t>Сообщения </a:t>
            </a:r>
          </a:p>
          <a:p>
            <a:r>
              <a:rPr lang="ru-RU" dirty="0" smtClean="0"/>
              <a:t>Календарь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5526" t="41150" r="17807" b="33431"/>
          <a:stretch/>
        </p:blipFill>
        <p:spPr>
          <a:xfrm>
            <a:off x="9914991" y="453821"/>
            <a:ext cx="1780185" cy="44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60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Исследование рынка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5526" t="41150" r="17807" b="33431"/>
          <a:stretch/>
        </p:blipFill>
        <p:spPr>
          <a:xfrm>
            <a:off x="9914991" y="453821"/>
            <a:ext cx="1780185" cy="44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68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Исследование рынка</a:t>
            </a: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898" y="1659117"/>
            <a:ext cx="8688853" cy="48874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5526" t="41150" r="17807" b="33431"/>
          <a:stretch/>
        </p:blipFill>
        <p:spPr>
          <a:xfrm>
            <a:off x="9914991" y="453821"/>
            <a:ext cx="1780185" cy="44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47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Исследование рынка</a:t>
            </a:r>
            <a:endParaRPr lang="ru-RU" dirty="0"/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 rotWithShape="1">
          <a:blip r:embed="rId2"/>
          <a:srcRect l="4471" t="23307" r="9139" b="1888"/>
          <a:stretch/>
        </p:blipFill>
        <p:spPr bwMode="auto">
          <a:xfrm>
            <a:off x="1120040" y="1746187"/>
            <a:ext cx="9847142" cy="47962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5526" t="41150" r="17807" b="33431"/>
          <a:stretch/>
        </p:blipFill>
        <p:spPr>
          <a:xfrm>
            <a:off x="9914991" y="453821"/>
            <a:ext cx="1780185" cy="44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4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Исследование рынка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8636631"/>
              </p:ext>
            </p:extLst>
          </p:nvPr>
        </p:nvGraphicFramePr>
        <p:xfrm>
          <a:off x="1105279" y="1719072"/>
          <a:ext cx="9876664" cy="472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0840">
                  <a:extLst>
                    <a:ext uri="{9D8B030D-6E8A-4147-A177-3AD203B41FA5}">
                      <a16:colId xmlns:a16="http://schemas.microsoft.com/office/drawing/2014/main" val="131520882"/>
                    </a:ext>
                  </a:extLst>
                </a:gridCol>
                <a:gridCol w="2267713">
                  <a:extLst>
                    <a:ext uri="{9D8B030D-6E8A-4147-A177-3AD203B41FA5}">
                      <a16:colId xmlns:a16="http://schemas.microsoft.com/office/drawing/2014/main" val="1129539908"/>
                    </a:ext>
                  </a:extLst>
                </a:gridCol>
                <a:gridCol w="2756619">
                  <a:extLst>
                    <a:ext uri="{9D8B030D-6E8A-4147-A177-3AD203B41FA5}">
                      <a16:colId xmlns:a16="http://schemas.microsoft.com/office/drawing/2014/main" val="2346433564"/>
                    </a:ext>
                  </a:extLst>
                </a:gridCol>
                <a:gridCol w="2711492">
                  <a:extLst>
                    <a:ext uri="{9D8B030D-6E8A-4147-A177-3AD203B41FA5}">
                      <a16:colId xmlns:a16="http://schemas.microsoft.com/office/drawing/2014/main" val="2582804802"/>
                    </a:ext>
                  </a:extLst>
                </a:gridCol>
              </a:tblGrid>
              <a:tr h="201168">
                <a:tc>
                  <a:txBody>
                    <a:bodyPr/>
                    <a:lstStyle/>
                    <a:p>
                      <a:pPr marR="629285" indent="342265" algn="just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приложения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R="629285" indent="342265" algn="just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Поддерживаемые платформы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R="629285" indent="342265" algn="ctr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Описание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R="629285" indent="342265" algn="just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381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1560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R="629285" indent="342265" algn="just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Дребеденьги</a:t>
                      </a: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629285" indent="342265" algn="just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629285" lvl="0" indent="-342900" algn="just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Android</a:t>
                      </a: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629285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r>
                        <a:rPr lang="en-US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Ios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629285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r>
                        <a:rPr lang="en-US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Winphone</a:t>
                      </a: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629285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Web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629285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549 рублей в год</a:t>
                      </a:r>
                    </a:p>
                    <a:p>
                      <a:pPr marL="342900" marR="629285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Поддерживает разные счета</a:t>
                      </a:r>
                    </a:p>
                    <a:p>
                      <a:pPr marL="342900" marR="629285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Поддерживает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валюты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marR="629285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Интеграция с банком</a:t>
                      </a:r>
                    </a:p>
                    <a:p>
                      <a:pPr marL="342900" marR="629285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Индивидуальные траты</a:t>
                      </a:r>
                    </a:p>
                    <a:p>
                      <a:pPr marL="342900" marR="629285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Напоминания</a:t>
                      </a:r>
                    </a:p>
                    <a:p>
                      <a:pPr marL="342900" marR="629285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6478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R="629285" indent="342265" algn="just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Дзен-мани</a:t>
                      </a: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629285" lvl="0" indent="-342900" algn="just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Android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629285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Ios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629285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Web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629285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1249 рублей в год</a:t>
                      </a:r>
                    </a:p>
                    <a:p>
                      <a:pPr marL="342900" marR="629285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Поддерживает разные счета</a:t>
                      </a:r>
                    </a:p>
                    <a:p>
                      <a:pPr marL="342900" marR="629285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Поддерживает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валюты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marL="342900" marR="629285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Интеграция с банком</a:t>
                      </a:r>
                    </a:p>
                    <a:p>
                      <a:pPr marL="342900" marR="629285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Индивидуальные траты</a:t>
                      </a:r>
                    </a:p>
                    <a:p>
                      <a:pPr marL="342900" marR="629285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Напоминания</a:t>
                      </a:r>
                    </a:p>
                    <a:p>
                      <a:pPr marL="342900" marR="629285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31523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indent="342265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CoinKeeper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учет расходов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629285" lvl="0" indent="-342900" algn="just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Android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629285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Ios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629285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Web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629285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 рублей в месяц</a:t>
                      </a:r>
                    </a:p>
                    <a:p>
                      <a:pPr marL="342900" marR="629285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Поддерживает разные счета</a:t>
                      </a:r>
                    </a:p>
                    <a:p>
                      <a:pPr marL="342900" marR="629285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Поддерживает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валюты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342900" marR="629285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Интеграция с банком</a:t>
                      </a:r>
                    </a:p>
                    <a:p>
                      <a:pPr marL="342900" marR="629285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Индивидуальные траты</a:t>
                      </a:r>
                    </a:p>
                    <a:p>
                      <a:pPr marL="342900" marR="629285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Напоминания</a:t>
                      </a:r>
                    </a:p>
                    <a:p>
                      <a:pPr marL="342900" marR="629285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263883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indent="342265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Toshl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Финансы - учет денег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629285" lvl="0" indent="-342900" algn="just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Android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629285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Ios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629285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Winphone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629285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Web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629285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19,9$ рублей в год</a:t>
                      </a:r>
                    </a:p>
                    <a:p>
                      <a:pPr marL="342900" marR="629285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Поддерживает разные счета</a:t>
                      </a:r>
                    </a:p>
                    <a:p>
                      <a:pPr marL="342900" marR="629285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Поддерживает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валюты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342900" marR="629285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Интеграция с банком</a:t>
                      </a:r>
                    </a:p>
                    <a:p>
                      <a:pPr marL="342900" marR="629285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Индивидуальные траты</a:t>
                      </a:r>
                    </a:p>
                    <a:p>
                      <a:pPr marL="342900" marR="629285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Напоминания</a:t>
                      </a:r>
                    </a:p>
                    <a:p>
                      <a:pPr marL="342900" marR="629285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53527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indent="342265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EasyFinance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629285" lvl="0" indent="-342900" algn="just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Android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629285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Ios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629285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Web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629285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149 рублей в месяц</a:t>
                      </a:r>
                    </a:p>
                    <a:p>
                      <a:pPr marL="342900" marR="629285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Поддерживает разные счета</a:t>
                      </a:r>
                    </a:p>
                    <a:p>
                      <a:pPr marL="342900" marR="629285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Поддерживает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валюты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342900" marR="629285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Интеграция с банком</a:t>
                      </a:r>
                    </a:p>
                    <a:p>
                      <a:pPr marL="342900" marR="629285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Индивидуальные траты</a:t>
                      </a:r>
                    </a:p>
                    <a:p>
                      <a:pPr marL="342900" marR="629285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Напоминания</a:t>
                      </a:r>
                    </a:p>
                    <a:p>
                      <a:pPr marL="342900" marR="629285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770793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indent="342265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Alzex Finance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629285" lvl="0" indent="-342900" algn="just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Android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629285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Ios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629285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Web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629285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бесплатно</a:t>
                      </a:r>
                    </a:p>
                    <a:p>
                      <a:pPr marL="342900" marR="629285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Поддерживает разные счета</a:t>
                      </a:r>
                    </a:p>
                    <a:p>
                      <a:pPr marL="342900" marR="629285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Поддерживает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валюты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342900" marR="629285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Интеграция с банком</a:t>
                      </a:r>
                    </a:p>
                    <a:p>
                      <a:pPr marL="342900" marR="629285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Индивидуальные траты</a:t>
                      </a:r>
                    </a:p>
                    <a:p>
                      <a:pPr marL="342900" marR="629285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Напоминания</a:t>
                      </a:r>
                    </a:p>
                    <a:p>
                      <a:pPr marL="342900" marR="629285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10260" algn="l"/>
                        </a:tabLs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18674568"/>
                  </a:ext>
                </a:extLst>
              </a:tr>
            </a:tbl>
          </a:graphicData>
        </a:graphic>
      </p:graphicFrame>
      <p:pic>
        <p:nvPicPr>
          <p:cNvPr id="5" name="Рисунок 4" descr="https://lh3.ggpht.com/tqjlIJ7Z7qogVCYpbXFeukved2dmRfs8Zfr3brpmG8pqidXPyijDEfa1RCWVL5UBe1I=s18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344" y="2267459"/>
            <a:ext cx="46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https://is4-ssl.mzstatic.com/image/thumb/Purple124/v4/8a/78/10/8a781017-21bf-ea8e-3f60-a7d48d19c5cc/AppIcon-0-1x_U007emarketing-0-0-85-220-0-10.png/246x0w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344" y="3020568"/>
            <a:ext cx="46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https://is4-ssl.mzstatic.com/image/thumb/Purple124/v4/ea/a7/a5/eaa7a5e1-525e-ae2d-902d-5bf613ec180d/AppIcons-0-1x_U007emarketing-0-85-220-0-6.png/246x0w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344" y="3720998"/>
            <a:ext cx="46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https://is5-ssl.mzstatic.com/image/thumb/Purple114/v4/3d/7d/06/3d7d0649-1bff-7ea1-4f65-4fe6d30ec89c/AppIcon-0-1x_U007emarketing-0-85-220-0-4.png/246x0w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344" y="4474107"/>
            <a:ext cx="46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https://is2-ssl.mzstatic.com/image/thumb/Purple118/v4/84/82/76/84827609-ad32-57f0-1ab4-841082df3427/mzl.lpditqpc.jpg/246x0w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344" y="5174537"/>
            <a:ext cx="46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https://is4-ssl.mzstatic.com/image/thumb/Purple114/v4/b1/29/2b/b1292bce-09c2-8644-a81c-1f9ad2a6fe18/AppIcon-0-1x_U007emarketing-0-0-GLES2_U002c0-512MB-sRGB-0-0-0-85-220-0-0-0-10.png/246x0w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344" y="5884027"/>
            <a:ext cx="46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/>
          <a:srcRect l="25526" t="41150" r="17807" b="33431"/>
          <a:stretch/>
        </p:blipFill>
        <p:spPr>
          <a:xfrm>
            <a:off x="9914991" y="453821"/>
            <a:ext cx="1780185" cy="44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Введение.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7224" y="1755648"/>
            <a:ext cx="11037952" cy="4489704"/>
          </a:xfrm>
        </p:spPr>
        <p:txBody>
          <a:bodyPr>
            <a:normAutofit/>
          </a:bodyPr>
          <a:lstStyle/>
          <a:p>
            <a:endParaRPr lang="ru-RU" sz="2800" dirty="0" smtClean="0"/>
          </a:p>
          <a:p>
            <a:endParaRPr lang="ru-RU" sz="900" dirty="0" smtClean="0"/>
          </a:p>
          <a:p>
            <a:endParaRPr lang="ru-RU" sz="900" dirty="0" smtClean="0"/>
          </a:p>
          <a:p>
            <a:pPr lvl="2"/>
            <a:endParaRPr lang="ru-RU" sz="2400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5526" t="41150" r="17807" b="33431"/>
          <a:stretch/>
        </p:blipFill>
        <p:spPr>
          <a:xfrm>
            <a:off x="9914991" y="453821"/>
            <a:ext cx="1780185" cy="44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62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Приложение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5526" t="41150" r="17807" b="33431"/>
          <a:stretch/>
        </p:blipFill>
        <p:spPr>
          <a:xfrm>
            <a:off x="9914991" y="453821"/>
            <a:ext cx="1780185" cy="44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8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Приложение</a:t>
            </a:r>
            <a:endParaRPr lang="ru-RU" dirty="0"/>
          </a:p>
        </p:txBody>
      </p:sp>
      <p:pic>
        <p:nvPicPr>
          <p:cNvPr id="6" name="Рисунок 5" descr="https://vk.com/doc364115502_502097184?hash=9f3fc84d1b49345d08&amp;dl=9889e3593eec2819da&amp;wnd=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853" y="1659407"/>
            <a:ext cx="2744344" cy="46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25526" t="41150" r="17807" b="33431"/>
          <a:stretch/>
        </p:blipFill>
        <p:spPr>
          <a:xfrm>
            <a:off x="9914991" y="453821"/>
            <a:ext cx="1780185" cy="449180"/>
          </a:xfrm>
          <a:prstGeom prst="rect">
            <a:avLst/>
          </a:prstGeom>
        </p:spPr>
      </p:pic>
      <p:pic>
        <p:nvPicPr>
          <p:cNvPr id="5" name="Объект 3" descr="https://vk.com/doc364115502_502097246?hash=3b546d4fc7349e740f&amp;dl=90fe44e5ddfb6e3407&amp;wnd=1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853" y="1659407"/>
            <a:ext cx="2744344" cy="46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572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Приложение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5526" t="41150" r="17807" b="33431"/>
          <a:stretch/>
        </p:blipFill>
        <p:spPr>
          <a:xfrm>
            <a:off x="9914991" y="453821"/>
            <a:ext cx="1780185" cy="449180"/>
          </a:xfrm>
          <a:prstGeom prst="rect">
            <a:avLst/>
          </a:prstGeom>
        </p:spPr>
      </p:pic>
      <p:pic>
        <p:nvPicPr>
          <p:cNvPr id="7" name="Объект 3" descr="https://vk.com/doc364115502_502097246?hash=3b546d4fc7349e740f&amp;dl=90fe44e5ddfb6e3407&amp;wnd=1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853" y="1659407"/>
            <a:ext cx="2744344" cy="46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vk.com/doc364115502_502097224?hash=9af9b8d41574439599&amp;dl=184f5c10738a45027d&amp;wnd=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494" y="1659407"/>
            <a:ext cx="2741676" cy="46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940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Приложение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5526" t="41150" r="17807" b="33431"/>
          <a:stretch/>
        </p:blipFill>
        <p:spPr>
          <a:xfrm>
            <a:off x="9914991" y="453821"/>
            <a:ext cx="1780185" cy="449180"/>
          </a:xfrm>
          <a:prstGeom prst="rect">
            <a:avLst/>
          </a:prstGeom>
        </p:spPr>
      </p:pic>
      <p:pic>
        <p:nvPicPr>
          <p:cNvPr id="7" name="Объект 3" descr="https://vk.com/doc364115502_502097246?hash=3b546d4fc7349e740f&amp;dl=90fe44e5ddfb6e3407&amp;wnd=1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853" y="1659407"/>
            <a:ext cx="2744344" cy="46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vk.com/doc364115502_502097224?hash=9af9b8d41574439599&amp;dl=184f5c10738a45027d&amp;wnd=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494" y="1659407"/>
            <a:ext cx="2741676" cy="46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799" y="1649272"/>
            <a:ext cx="2787523" cy="47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1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Приложение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25526" t="41150" r="17807" b="33431"/>
          <a:stretch/>
        </p:blipFill>
        <p:spPr>
          <a:xfrm>
            <a:off x="9914991" y="453821"/>
            <a:ext cx="1780185" cy="4491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853" y="1659407"/>
            <a:ext cx="2744344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20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Приложение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25526" t="41150" r="17807" b="33431"/>
          <a:stretch/>
        </p:blipFill>
        <p:spPr>
          <a:xfrm>
            <a:off x="9914991" y="453821"/>
            <a:ext cx="1780185" cy="4491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853" y="1659407"/>
            <a:ext cx="2744344" cy="468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827" y="1659407"/>
            <a:ext cx="2744344" cy="47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21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Приложение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25526" t="41150" r="17807" b="33431"/>
          <a:stretch/>
        </p:blipFill>
        <p:spPr>
          <a:xfrm>
            <a:off x="9914991" y="453821"/>
            <a:ext cx="1780185" cy="4491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853" y="1659407"/>
            <a:ext cx="2744344" cy="468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827" y="1659407"/>
            <a:ext cx="2744344" cy="47002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799" y="1659407"/>
            <a:ext cx="2787523" cy="47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5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Приложение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25526" t="41150" r="17807" b="33431"/>
          <a:stretch/>
        </p:blipFill>
        <p:spPr>
          <a:xfrm>
            <a:off x="9914991" y="453821"/>
            <a:ext cx="1780185" cy="449180"/>
          </a:xfrm>
          <a:prstGeom prst="rect">
            <a:avLst/>
          </a:prstGeom>
        </p:spPr>
      </p:pic>
      <p:pic>
        <p:nvPicPr>
          <p:cNvPr id="7" name="Picture 2" descr="https://vk.com/doc364115502_502111897?hash=bfe6639eb1d0f41879&amp;dl=13240de7c13fb26681&amp;wnd=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853" y="1679676"/>
            <a:ext cx="2787523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80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https://vk.com/doc364115502_502097194?hash=513698aafbc1f6c6e5&amp;dl=8799a6890166aa5a99&amp;wnd=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826" y="1659407"/>
            <a:ext cx="2743200" cy="46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Приложение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25526" t="41150" r="17807" b="33431"/>
          <a:stretch/>
        </p:blipFill>
        <p:spPr>
          <a:xfrm>
            <a:off x="9914991" y="453821"/>
            <a:ext cx="1780185" cy="449180"/>
          </a:xfrm>
          <a:prstGeom prst="rect">
            <a:avLst/>
          </a:prstGeom>
        </p:spPr>
      </p:pic>
      <p:pic>
        <p:nvPicPr>
          <p:cNvPr id="12" name="Picture 6" descr="https://vk.com/doc364115502_502111900?hash=94bb52e29134a90da6&amp;dl=0ad679e8ddd20be1b1&amp;wnd=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826" y="1659407"/>
            <a:ext cx="2791436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vk.com/doc364115502_502111897?hash=bfe6639eb1d0f41879&amp;dl=13240de7c13fb26681&amp;wnd=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853" y="1679676"/>
            <a:ext cx="2787523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74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vk.com/doc364115502_502111897?hash=bfe6639eb1d0f41879&amp;dl=13240de7c13fb26681&amp;wnd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655" y="1659407"/>
            <a:ext cx="2787523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https://vk.com/doc364115502_502097194?hash=513698aafbc1f6c6e5&amp;dl=8799a6890166aa5a99&amp;wnd=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826" y="1659407"/>
            <a:ext cx="2743200" cy="46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Приложение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5526" t="41150" r="17807" b="33431"/>
          <a:stretch/>
        </p:blipFill>
        <p:spPr>
          <a:xfrm>
            <a:off x="9914991" y="453821"/>
            <a:ext cx="1780185" cy="449180"/>
          </a:xfrm>
          <a:prstGeom prst="rect">
            <a:avLst/>
          </a:prstGeom>
        </p:spPr>
      </p:pic>
      <p:pic>
        <p:nvPicPr>
          <p:cNvPr id="12" name="Picture 6" descr="https://vk.com/doc364115502_502111900?hash=94bb52e29134a90da6&amp;dl=0ad679e8ddd20be1b1&amp;wnd=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826" y="1659407"/>
            <a:ext cx="2791436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vk.com/doc364115502_502111901?hash=65205c1efb0a19f530&amp;dl=b3aeea4843e383d549&amp;wnd=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122" y="1659407"/>
            <a:ext cx="2742056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vk.com/doc364115502_502111897?hash=bfe6639eb1d0f41879&amp;dl=13240de7c13fb26681&amp;wnd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853" y="1679676"/>
            <a:ext cx="2787523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12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Введение.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7224" y="1755648"/>
            <a:ext cx="11037952" cy="448970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Цель:</a:t>
            </a:r>
          </a:p>
          <a:p>
            <a:endParaRPr lang="ru-RU" sz="900" dirty="0" smtClean="0"/>
          </a:p>
          <a:p>
            <a:endParaRPr lang="ru-RU" sz="900" dirty="0" smtClean="0"/>
          </a:p>
          <a:p>
            <a:pPr lvl="2"/>
            <a:endParaRPr lang="ru-RU" sz="2400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5526" t="41150" r="17807" b="33431"/>
          <a:stretch/>
        </p:blipFill>
        <p:spPr>
          <a:xfrm>
            <a:off x="9914991" y="453821"/>
            <a:ext cx="1780185" cy="44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1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https://vk.com/doc364115502_502097196?hash=ce9be8d2366a620e5a&amp;dl=6a0e85e4b0cf0d6f52&amp;wnd=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853" y="1659407"/>
            <a:ext cx="2744344" cy="46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Приложение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25526" t="41150" r="17807" b="33431"/>
          <a:stretch/>
        </p:blipFill>
        <p:spPr>
          <a:xfrm>
            <a:off x="9914991" y="453821"/>
            <a:ext cx="1780185" cy="449180"/>
          </a:xfrm>
          <a:prstGeom prst="rect">
            <a:avLst/>
          </a:prstGeom>
        </p:spPr>
      </p:pic>
      <p:pic>
        <p:nvPicPr>
          <p:cNvPr id="9" name="Picture 4" descr="https://vk.com/doc364115502_502111899?hash=fd6067ce440c8dedf6&amp;dl=9d68840fae7e831768&amp;wnd=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853" y="1659407"/>
            <a:ext cx="2747113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psv4.userapi.com/c848332/u364115502/docs/d1/1de741c1f67e/Screenshot_2019-05-21-05-50-09-634_com_nehouse_nehouse.png?extra=F9E6uUdxELv8LVlYaaz1VV2c80sZR6PqGjKPK0e-1BHHjgLOltZFbbEFpqecOC5tk50N2OvcL688CkDvPR16_C70dQel-_LgKSqyb9VK33tqoGJyZ0bMuthbaSB165PUWM5jPMDjTQYa5sIsmDbTq4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083" y="1659407"/>
            <a:ext cx="2747113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2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https://vk.com/doc364115502_502097196?hash=ce9be8d2366a620e5a&amp;dl=6a0e85e4b0cf0d6f52&amp;wnd=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853" y="1659407"/>
            <a:ext cx="2744344" cy="46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s://vk.com/doc364115502_502097194?hash=513698aafbc1f6c6e5&amp;dl=8799a6890166aa5a99&amp;wnd=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826" y="1659407"/>
            <a:ext cx="2743200" cy="46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Приложение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5526" t="41150" r="17807" b="33431"/>
          <a:stretch/>
        </p:blipFill>
        <p:spPr>
          <a:xfrm>
            <a:off x="9914991" y="453821"/>
            <a:ext cx="1780185" cy="449180"/>
          </a:xfrm>
          <a:prstGeom prst="rect">
            <a:avLst/>
          </a:prstGeom>
        </p:spPr>
      </p:pic>
      <p:pic>
        <p:nvPicPr>
          <p:cNvPr id="9" name="Picture 4" descr="https://vk.com/doc364115502_502111899?hash=fd6067ce440c8dedf6&amp;dl=9d68840fae7e831768&amp;wnd=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853" y="1659407"/>
            <a:ext cx="2747113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vk.com/doc364115502_502111900?hash=94bb52e29134a90da6&amp;dl=0ad679e8ddd20be1b1&amp;wnd=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826" y="1659407"/>
            <a:ext cx="2791436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psv4.userapi.com/c848332/u364115502/docs/d1/1de741c1f67e/Screenshot_2019-05-21-05-50-09-634_com_nehouse_nehouse.png?extra=F9E6uUdxELv8LVlYaaz1VV2c80sZR6PqGjKPK0e-1BHHjgLOltZFbbEFpqecOC5tk50N2OvcL688CkDvPR16_C70dQel-_LgKSqyb9VK33tqoGJyZ0bMuthbaSB165PUWM5jPMDjTQYa5sIsmDbTq4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083" y="1659407"/>
            <a:ext cx="2747113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vk.com/doc364115502_502111903?hash=f2ad495caccf638d74&amp;dl=d1bf7496f7f122efe4&amp;wnd=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054" y="1659407"/>
            <a:ext cx="2794208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69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https://vk.com/doc364115502_502097196?hash=ce9be8d2366a620e5a&amp;dl=6a0e85e4b0cf0d6f52&amp;wnd=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853" y="1659407"/>
            <a:ext cx="2744344" cy="46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s://vk.com/doc364115502_502097194?hash=513698aafbc1f6c6e5&amp;dl=8799a6890166aa5a99&amp;wnd=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826" y="1659407"/>
            <a:ext cx="2743200" cy="46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Приложение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5526" t="41150" r="17807" b="33431"/>
          <a:stretch/>
        </p:blipFill>
        <p:spPr>
          <a:xfrm>
            <a:off x="9914991" y="453821"/>
            <a:ext cx="1780185" cy="449180"/>
          </a:xfrm>
          <a:prstGeom prst="rect">
            <a:avLst/>
          </a:prstGeom>
        </p:spPr>
      </p:pic>
      <p:pic>
        <p:nvPicPr>
          <p:cNvPr id="9" name="Picture 4" descr="https://vk.com/doc364115502_502111899?hash=fd6067ce440c8dedf6&amp;dl=9d68840fae7e831768&amp;wnd=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853" y="1659407"/>
            <a:ext cx="2747113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vk.com/doc364115502_502111900?hash=94bb52e29134a90da6&amp;dl=0ad679e8ddd20be1b1&amp;wnd=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826" y="1659407"/>
            <a:ext cx="2791436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psv4.userapi.com/c848332/u364115502/docs/d1/1de741c1f67e/Screenshot_2019-05-21-05-50-09-634_com_nehouse_nehouse.png?extra=F9E6uUdxELv8LVlYaaz1VV2c80sZR6PqGjKPK0e-1BHHjgLOltZFbbEFpqecOC5tk50N2OvcL688CkDvPR16_C70dQel-_LgKSqyb9VK33tqoGJyZ0bMuthbaSB165PUWM5jPMDjTQYa5sIsmDbTq4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083" y="1659407"/>
            <a:ext cx="2747113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vk.com/doc364115502_502111903?hash=f2ad495caccf638d74&amp;dl=d1bf7496f7f122efe4&amp;wnd=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054" y="1659407"/>
            <a:ext cx="2794208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vk.com/doc364115502_502111906?hash=577a615fca6ecc1d0c&amp;dl=be8662be5f1cfc3675&amp;wnd=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350" y="1659407"/>
            <a:ext cx="2796978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13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https://vk.com/doc364115502_502097196?hash=ce9be8d2366a620e5a&amp;dl=6a0e85e4b0cf0d6f52&amp;wnd=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853" y="1659407"/>
            <a:ext cx="2744344" cy="46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Приложение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25526" t="41150" r="17807" b="33431"/>
          <a:stretch/>
        </p:blipFill>
        <p:spPr>
          <a:xfrm>
            <a:off x="9914991" y="453821"/>
            <a:ext cx="1780185" cy="449180"/>
          </a:xfrm>
          <a:prstGeom prst="rect">
            <a:avLst/>
          </a:prstGeom>
        </p:spPr>
      </p:pic>
      <p:pic>
        <p:nvPicPr>
          <p:cNvPr id="9" name="Picture 4" descr="https://vk.com/doc364115502_502111899?hash=fd6067ce440c8dedf6&amp;dl=9d68840fae7e831768&amp;wnd=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853" y="1659407"/>
            <a:ext cx="2747113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psv4.userapi.com/c848332/u364115502/docs/d1/1de741c1f67e/Screenshot_2019-05-21-05-50-09-634_com_nehouse_nehouse.png?extra=F9E6uUdxELv8LVlYaaz1VV2c80sZR6PqGjKPK0e-1BHHjgLOltZFbbEFpqecOC5tk50N2OvcL688CkDvPR16_C70dQel-_LgKSqyb9VK33tqoGJyZ0bMuthbaSB165PUWM5jPMDjTQYa5sIsmDbTq4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083" y="1659407"/>
            <a:ext cx="2747113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s://vk.com/doc364115502_502111908?hash=c297a7020d2ff6a907&amp;dl=81e83b725dff98a3ca&amp;wnd=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314" y="1659407"/>
            <a:ext cx="2749882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54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https://vk.com/doc364115502_502097196?hash=ce9be8d2366a620e5a&amp;dl=6a0e85e4b0cf0d6f52&amp;wnd=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853" y="1659407"/>
            <a:ext cx="2744344" cy="46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s://vk.com/doc364115502_502097194?hash=513698aafbc1f6c6e5&amp;dl=8799a6890166aa5a99&amp;wnd=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826" y="1659407"/>
            <a:ext cx="2743200" cy="46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Приложение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5526" t="41150" r="17807" b="33431"/>
          <a:stretch/>
        </p:blipFill>
        <p:spPr>
          <a:xfrm>
            <a:off x="9914991" y="453821"/>
            <a:ext cx="1780185" cy="449180"/>
          </a:xfrm>
          <a:prstGeom prst="rect">
            <a:avLst/>
          </a:prstGeom>
        </p:spPr>
      </p:pic>
      <p:pic>
        <p:nvPicPr>
          <p:cNvPr id="9" name="Picture 4" descr="https://vk.com/doc364115502_502111899?hash=fd6067ce440c8dedf6&amp;dl=9d68840fae7e831768&amp;wnd=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853" y="1659407"/>
            <a:ext cx="2747113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vk.com/doc364115502_502111900?hash=94bb52e29134a90da6&amp;dl=0ad679e8ddd20be1b1&amp;wnd=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826" y="1659407"/>
            <a:ext cx="2791436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psv4.userapi.com/c848332/u364115502/docs/d1/1de741c1f67e/Screenshot_2019-05-21-05-50-09-634_com_nehouse_nehouse.png?extra=F9E6uUdxELv8LVlYaaz1VV2c80sZR6PqGjKPK0e-1BHHjgLOltZFbbEFpqecOC5tk50N2OvcL688CkDvPR16_C70dQel-_LgKSqyb9VK33tqoGJyZ0bMuthbaSB165PUWM5jPMDjTQYa5sIsmDbTq4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083" y="1659407"/>
            <a:ext cx="2747113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vk.com/doc364115502_502111903?hash=f2ad495caccf638d74&amp;dl=d1bf7496f7f122efe4&amp;wnd=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054" y="1659407"/>
            <a:ext cx="2794208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s://vk.com/doc364115502_502111908?hash=c297a7020d2ff6a907&amp;dl=81e83b725dff98a3ca&amp;wnd=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314" y="1659407"/>
            <a:ext cx="2749882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vk.com/doc364115502_502111909?hash=70af08ee80fdf725c7&amp;dl=d7fdc9444f65d5e081&amp;wnd=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284" y="1659407"/>
            <a:ext cx="2796978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95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vk.com/doc364115502_502111897?hash=bfe6639eb1d0f41879&amp;dl=13240de7c13fb26681&amp;wnd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655" y="1659407"/>
            <a:ext cx="2787523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https://vk.com/doc364115502_502097196?hash=ce9be8d2366a620e5a&amp;dl=6a0e85e4b0cf0d6f52&amp;wnd=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853" y="1659407"/>
            <a:ext cx="2744344" cy="46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s://vk.com/doc364115502_502097194?hash=513698aafbc1f6c6e5&amp;dl=8799a6890166aa5a99&amp;wnd=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826" y="1659407"/>
            <a:ext cx="2743200" cy="46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Приложение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25526" t="41150" r="17807" b="33431"/>
          <a:stretch/>
        </p:blipFill>
        <p:spPr>
          <a:xfrm>
            <a:off x="9914991" y="453821"/>
            <a:ext cx="1780185" cy="449180"/>
          </a:xfrm>
          <a:prstGeom prst="rect">
            <a:avLst/>
          </a:prstGeom>
        </p:spPr>
      </p:pic>
      <p:pic>
        <p:nvPicPr>
          <p:cNvPr id="9" name="Picture 4" descr="https://vk.com/doc364115502_502111899?hash=fd6067ce440c8dedf6&amp;dl=9d68840fae7e831768&amp;wnd=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853" y="1659407"/>
            <a:ext cx="2747113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vk.com/doc364115502_502111900?hash=94bb52e29134a90da6&amp;dl=0ad679e8ddd20be1b1&amp;wnd=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826" y="1659407"/>
            <a:ext cx="2791436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vk.com/doc364115502_502111901?hash=65205c1efb0a19f530&amp;dl=b3aeea4843e383d549&amp;wnd=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122" y="1659407"/>
            <a:ext cx="2742056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psv4.userapi.com/c848332/u364115502/docs/d1/1de741c1f67e/Screenshot_2019-05-21-05-50-09-634_com_nehouse_nehouse.png?extra=F9E6uUdxELv8LVlYaaz1VV2c80sZR6PqGjKPK0e-1BHHjgLOltZFbbEFpqecOC5tk50N2OvcL688CkDvPR16_C70dQel-_LgKSqyb9VK33tqoGJyZ0bMuthbaSB165PUWM5jPMDjTQYa5sIsmDbTq4n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083" y="1659407"/>
            <a:ext cx="2747113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vk.com/doc364115502_502111903?hash=f2ad495caccf638d74&amp;dl=d1bf7496f7f122efe4&amp;wnd=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054" y="1659407"/>
            <a:ext cx="2794208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vk.com/doc364115502_502111906?hash=577a615fca6ecc1d0c&amp;dl=be8662be5f1cfc3675&amp;wnd=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654" y="1659407"/>
            <a:ext cx="2787523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s://vk.com/doc364115502_502111908?hash=c297a7020d2ff6a907&amp;dl=81e83b725dff98a3ca&amp;wnd=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314" y="1659407"/>
            <a:ext cx="2749882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vk.com/doc364115502_502111909?hash=70af08ee80fdf725c7&amp;dl=d7fdc9444f65d5e081&amp;wnd=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284" y="1659407"/>
            <a:ext cx="2796978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vk.com/doc364115502_502111910?hash=a92b272c838f7f9350&amp;dl=5018c2d5a048ae28a6&amp;wnd=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653" y="1659407"/>
            <a:ext cx="2787524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26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psv4.userapi.com/c848320/u364115502/docs/d8/6af943b3617d/Screenshot_2019-05-21-05-48-54-849_com_nehouse_nehouse.png?extra=kr3aXHtuMUXhbvc5UdJ7jtj4JsXYM-ueRfNZfti5AyEV7K1czSoTqX9bmcEr8sunPWJKYS_5TxtWTe4Y48DAjDDTGAQRKgcNHbVLSx06akK4409GT8tTvOtSWz81Ia2PxHUpEUlPncBQuC_DkdbaaNc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311" y="1659407"/>
            <a:ext cx="2752651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Приложение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25526" t="41150" r="17807" b="33431"/>
          <a:stretch/>
        </p:blipFill>
        <p:spPr>
          <a:xfrm>
            <a:off x="9914991" y="453821"/>
            <a:ext cx="1780185" cy="44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93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Приложение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5526" t="41150" r="17807" b="33431"/>
          <a:stretch/>
        </p:blipFill>
        <p:spPr>
          <a:xfrm>
            <a:off x="9914991" y="453821"/>
            <a:ext cx="1780185" cy="4491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166" y="1626286"/>
            <a:ext cx="2643901" cy="47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04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Приложение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5526" t="41150" r="17807" b="33431"/>
          <a:stretch/>
        </p:blipFill>
        <p:spPr>
          <a:xfrm>
            <a:off x="9914991" y="453821"/>
            <a:ext cx="1780185" cy="4491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166" y="1626286"/>
            <a:ext cx="2643901" cy="47002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644" y="1646554"/>
            <a:ext cx="2632501" cy="468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6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Приложение</a:t>
            </a:r>
            <a:endParaRPr lang="ru-RU" dirty="0"/>
          </a:p>
        </p:txBody>
      </p:sp>
      <p:pic>
        <p:nvPicPr>
          <p:cNvPr id="19462" name="Picture 6" descr="https://vk.com/doc364115502_502124129?hash=93ba91ba1bdb259af9&amp;dl=7e832a00c03b7b3819&amp;wnd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122" y="1646555"/>
            <a:ext cx="26325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5526" t="41150" r="17807" b="33431"/>
          <a:stretch/>
        </p:blipFill>
        <p:spPr>
          <a:xfrm>
            <a:off x="9914991" y="453821"/>
            <a:ext cx="1780185" cy="4491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122" y="1646555"/>
            <a:ext cx="2632500" cy="468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166" y="1626286"/>
            <a:ext cx="2643901" cy="47002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644" y="1646554"/>
            <a:ext cx="2632501" cy="468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68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Введение.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7224" y="1755648"/>
            <a:ext cx="11037952" cy="448970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Цель:</a:t>
            </a:r>
          </a:p>
          <a:p>
            <a:endParaRPr lang="ru-RU" sz="900" dirty="0" smtClean="0"/>
          </a:p>
          <a:p>
            <a:pPr lvl="2"/>
            <a:r>
              <a:rPr lang="ru-RU" sz="2400" dirty="0"/>
              <a:t>написать рабочую версию мобильного многопользовательского приложения</a:t>
            </a:r>
            <a:r>
              <a:rPr lang="ru-RU" sz="2400" dirty="0" smtClean="0"/>
              <a:t>.</a:t>
            </a:r>
          </a:p>
          <a:p>
            <a:pPr lvl="2"/>
            <a:endParaRPr lang="ru-RU" sz="900" dirty="0"/>
          </a:p>
          <a:p>
            <a:endParaRPr lang="ru-RU" sz="900" dirty="0" smtClean="0"/>
          </a:p>
          <a:p>
            <a:pPr lvl="2"/>
            <a:endParaRPr lang="ru-RU" sz="2400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5526" t="41150" r="17807" b="33431"/>
          <a:stretch/>
        </p:blipFill>
        <p:spPr>
          <a:xfrm>
            <a:off x="9914991" y="453821"/>
            <a:ext cx="1780185" cy="44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Приложение</a:t>
            </a:r>
            <a:endParaRPr lang="ru-RU" dirty="0"/>
          </a:p>
        </p:txBody>
      </p:sp>
      <p:pic>
        <p:nvPicPr>
          <p:cNvPr id="19458" name="Picture 2" descr="https://vk.com/doc364115502_502124136?hash=fa99823888c408fc79&amp;dl=7624c5c8587f10fddf&amp;wnd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166" y="1646555"/>
            <a:ext cx="26325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25526" t="41150" r="17807" b="33431"/>
          <a:stretch/>
        </p:blipFill>
        <p:spPr>
          <a:xfrm>
            <a:off x="9914991" y="453821"/>
            <a:ext cx="1780185" cy="44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9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Приложение</a:t>
            </a:r>
            <a:endParaRPr lang="ru-RU" dirty="0"/>
          </a:p>
        </p:txBody>
      </p:sp>
      <p:pic>
        <p:nvPicPr>
          <p:cNvPr id="19458" name="Picture 2" descr="https://vk.com/doc364115502_502124136?hash=fa99823888c408fc79&amp;dl=7624c5c8587f10fddf&amp;wnd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166" y="1646555"/>
            <a:ext cx="26325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vk.com/doc364115502_502124134?hash=c99ee12a3940c7403c&amp;dl=831fc4635936a7fdd3&amp;wnd=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644" y="1646555"/>
            <a:ext cx="26325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5526" t="41150" r="17807" b="33431"/>
          <a:stretch/>
        </p:blipFill>
        <p:spPr>
          <a:xfrm>
            <a:off x="9914991" y="453821"/>
            <a:ext cx="1780185" cy="44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65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Приложение</a:t>
            </a:r>
            <a:endParaRPr lang="ru-RU" dirty="0"/>
          </a:p>
        </p:txBody>
      </p:sp>
      <p:pic>
        <p:nvPicPr>
          <p:cNvPr id="19458" name="Picture 2" descr="https://vk.com/doc364115502_502124136?hash=fa99823888c408fc79&amp;dl=7624c5c8587f10fddf&amp;wnd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166" y="1646555"/>
            <a:ext cx="26325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vk.com/doc364115502_502124134?hash=c99ee12a3940c7403c&amp;dl=831fc4635936a7fdd3&amp;wnd=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644" y="1646555"/>
            <a:ext cx="26325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s://vk.com/doc364115502_502124129?hash=93ba91ba1bdb259af9&amp;dl=7e832a00c03b7b3819&amp;wnd=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122" y="1646555"/>
            <a:ext cx="26325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25526" t="41150" r="17807" b="33431"/>
          <a:stretch/>
        </p:blipFill>
        <p:spPr>
          <a:xfrm>
            <a:off x="9914991" y="453821"/>
            <a:ext cx="1780185" cy="44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69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Приложение</a:t>
            </a:r>
            <a:endParaRPr lang="ru-RU" dirty="0"/>
          </a:p>
        </p:txBody>
      </p:sp>
      <p:pic>
        <p:nvPicPr>
          <p:cNvPr id="19458" name="Picture 2" descr="https://vk.com/doc364115502_502124136?hash=fa99823888c408fc79&amp;dl=7624c5c8587f10fddf&amp;wnd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166" y="1646555"/>
            <a:ext cx="26325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s://vk.com/doc364115502_502124126?hash=1088c7f83e3e2d5766&amp;dl=31dee94b1759df70eb&amp;wnd=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166" y="1646555"/>
            <a:ext cx="26325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25526" t="41150" r="17807" b="33431"/>
          <a:stretch/>
        </p:blipFill>
        <p:spPr>
          <a:xfrm>
            <a:off x="9914991" y="453821"/>
            <a:ext cx="1780185" cy="4491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166" y="1646555"/>
            <a:ext cx="26325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58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Приложение</a:t>
            </a:r>
            <a:endParaRPr lang="ru-RU" dirty="0"/>
          </a:p>
        </p:txBody>
      </p:sp>
      <p:pic>
        <p:nvPicPr>
          <p:cNvPr id="19458" name="Picture 2" descr="https://vk.com/doc364115502_502124136?hash=fa99823888c408fc79&amp;dl=7624c5c8587f10fddf&amp;wnd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166" y="1646555"/>
            <a:ext cx="26325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vk.com/doc364115502_502124134?hash=c99ee12a3940c7403c&amp;dl=831fc4635936a7fdd3&amp;wnd=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644" y="1646555"/>
            <a:ext cx="26325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s://vk.com/doc364115502_502124126?hash=1088c7f83e3e2d5766&amp;dl=31dee94b1759df70eb&amp;wnd=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166" y="1646555"/>
            <a:ext cx="26325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s://vk.com/doc364115502_502124123?hash=40e422b6b63a02eedd&amp;dl=11324bce712948b56b&amp;wnd=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644" y="1646555"/>
            <a:ext cx="26325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25526" t="41150" r="17807" b="33431"/>
          <a:stretch/>
        </p:blipFill>
        <p:spPr>
          <a:xfrm>
            <a:off x="9914991" y="453821"/>
            <a:ext cx="1780185" cy="4491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166" y="1646555"/>
            <a:ext cx="2632500" cy="468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644" y="1646555"/>
            <a:ext cx="2643901" cy="47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69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Приложение</a:t>
            </a:r>
            <a:endParaRPr lang="ru-RU" dirty="0"/>
          </a:p>
        </p:txBody>
      </p:sp>
      <p:pic>
        <p:nvPicPr>
          <p:cNvPr id="19458" name="Picture 2" descr="https://vk.com/doc364115502_502124136?hash=fa99823888c408fc79&amp;dl=7624c5c8587f10fddf&amp;wnd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166" y="1646555"/>
            <a:ext cx="26325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vk.com/doc364115502_502124134?hash=c99ee12a3940c7403c&amp;dl=831fc4635936a7fdd3&amp;wnd=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644" y="1646555"/>
            <a:ext cx="26325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s://vk.com/doc364115502_502124129?hash=93ba91ba1bdb259af9&amp;dl=7e832a00c03b7b3819&amp;wnd=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122" y="1646555"/>
            <a:ext cx="26325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s://vk.com/doc364115502_502124126?hash=1088c7f83e3e2d5766&amp;dl=31dee94b1759df70eb&amp;wnd=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166" y="1646555"/>
            <a:ext cx="26325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s://vk.com/doc364115502_502124123?hash=40e422b6b63a02eedd&amp;dl=11324bce712948b56b&amp;wnd=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644" y="1646555"/>
            <a:ext cx="26325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s://vk.com/doc364115502_502124122?hash=40a6dc31326496e81c&amp;dl=be178a815bba084267&amp;wnd=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122" y="1646555"/>
            <a:ext cx="26325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/>
          <a:srcRect l="25526" t="41150" r="17807" b="33431"/>
          <a:stretch/>
        </p:blipFill>
        <p:spPr>
          <a:xfrm>
            <a:off x="9914991" y="453821"/>
            <a:ext cx="1780185" cy="4491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166" y="1646555"/>
            <a:ext cx="2632500" cy="468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644" y="1646555"/>
            <a:ext cx="2643901" cy="47002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720" y="1646555"/>
            <a:ext cx="2643901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26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Приложение</a:t>
            </a:r>
            <a:endParaRPr lang="ru-RU" dirty="0"/>
          </a:p>
        </p:txBody>
      </p:sp>
      <p:pic>
        <p:nvPicPr>
          <p:cNvPr id="19458" name="Picture 2" descr="https://vk.com/doc364115502_502124136?hash=fa99823888c408fc79&amp;dl=7624c5c8587f10fddf&amp;wnd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166" y="1646555"/>
            <a:ext cx="26325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s://vk.com/doc364115502_502124126?hash=1088c7f83e3e2d5766&amp;dl=31dee94b1759df70eb&amp;wnd=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166" y="1646555"/>
            <a:ext cx="26325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166" y="1646555"/>
            <a:ext cx="2632500" cy="468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l="25526" t="41150" r="17807" b="33431"/>
          <a:stretch/>
        </p:blipFill>
        <p:spPr>
          <a:xfrm>
            <a:off x="9914991" y="453821"/>
            <a:ext cx="1780185" cy="4491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166" y="1646555"/>
            <a:ext cx="2643901" cy="47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81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Приложение</a:t>
            </a:r>
            <a:endParaRPr lang="ru-RU" dirty="0"/>
          </a:p>
        </p:txBody>
      </p:sp>
      <p:pic>
        <p:nvPicPr>
          <p:cNvPr id="19458" name="Picture 2" descr="https://vk.com/doc364115502_502124136?hash=fa99823888c408fc79&amp;dl=7624c5c8587f10fddf&amp;wnd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166" y="1646555"/>
            <a:ext cx="26325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vk.com/doc364115502_502124134?hash=c99ee12a3940c7403c&amp;dl=831fc4635936a7fdd3&amp;wnd=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644" y="1646555"/>
            <a:ext cx="26325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s://vk.com/doc364115502_502124126?hash=1088c7f83e3e2d5766&amp;dl=31dee94b1759df70eb&amp;wnd=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166" y="1646555"/>
            <a:ext cx="26325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s://vk.com/doc364115502_502124123?hash=40e422b6b63a02eedd&amp;dl=11324bce712948b56b&amp;wnd=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644" y="1646555"/>
            <a:ext cx="26325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166" y="1646555"/>
            <a:ext cx="2632500" cy="468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356" y="1646555"/>
            <a:ext cx="2632500" cy="468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/>
          <a:srcRect l="25526" t="41150" r="17807" b="33431"/>
          <a:stretch/>
        </p:blipFill>
        <p:spPr>
          <a:xfrm>
            <a:off x="9914991" y="453821"/>
            <a:ext cx="1780185" cy="4491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166" y="1646555"/>
            <a:ext cx="2643901" cy="47002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644" y="1646555"/>
            <a:ext cx="2653212" cy="47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33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Приложение</a:t>
            </a:r>
            <a:endParaRPr lang="ru-RU" dirty="0"/>
          </a:p>
        </p:txBody>
      </p:sp>
      <p:pic>
        <p:nvPicPr>
          <p:cNvPr id="19458" name="Picture 2" descr="https://vk.com/doc364115502_502124136?hash=fa99823888c408fc79&amp;dl=7624c5c8587f10fddf&amp;wnd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166" y="1646555"/>
            <a:ext cx="26325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vk.com/doc364115502_502124134?hash=c99ee12a3940c7403c&amp;dl=831fc4635936a7fdd3&amp;wnd=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644" y="1646555"/>
            <a:ext cx="26325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s://vk.com/doc364115502_502124129?hash=93ba91ba1bdb259af9&amp;dl=7e832a00c03b7b3819&amp;wnd=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122" y="1646555"/>
            <a:ext cx="26325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s://vk.com/doc364115502_502124126?hash=1088c7f83e3e2d5766&amp;dl=31dee94b1759df70eb&amp;wnd=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166" y="1646555"/>
            <a:ext cx="26325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s://vk.com/doc364115502_502124123?hash=40e422b6b63a02eedd&amp;dl=11324bce712948b56b&amp;wnd=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644" y="1646555"/>
            <a:ext cx="26325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s://vk.com/doc364115502_502124122?hash=40a6dc31326496e81c&amp;dl=be178a815bba084267&amp;wnd=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122" y="1646555"/>
            <a:ext cx="26325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166" y="1646555"/>
            <a:ext cx="2632500" cy="468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356" y="1646555"/>
            <a:ext cx="2632500" cy="468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122" y="1646555"/>
            <a:ext cx="2632500" cy="468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1"/>
          <a:srcRect l="25526" t="41150" r="17807" b="33431"/>
          <a:stretch/>
        </p:blipFill>
        <p:spPr>
          <a:xfrm>
            <a:off x="9914991" y="453821"/>
            <a:ext cx="1780185" cy="44918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166" y="1646555"/>
            <a:ext cx="2643901" cy="470026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644" y="1646555"/>
            <a:ext cx="2653212" cy="47002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433" y="1626286"/>
            <a:ext cx="2643901" cy="47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60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Структуры данных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5526" t="41150" r="17807" b="33431"/>
          <a:stretch/>
        </p:blipFill>
        <p:spPr>
          <a:xfrm>
            <a:off x="9914991" y="453821"/>
            <a:ext cx="1780185" cy="449180"/>
          </a:xfrm>
          <a:prstGeom prst="rect">
            <a:avLst/>
          </a:prstGeom>
        </p:spPr>
      </p:pic>
      <p:pic>
        <p:nvPicPr>
          <p:cNvPr id="18434" name="Picture 2" descr="ÐÐ°ÑÑÐ¸Ð½ÐºÐ¸ Ð¿Ð¾ Ð·Ð°Ð¿ÑÐ¾ÑÑ fireba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584" y="1082861"/>
            <a:ext cx="5720054" cy="267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6253" t="61073" r="40227" b="27759"/>
          <a:stretch/>
        </p:blipFill>
        <p:spPr>
          <a:xfrm>
            <a:off x="2784509" y="2987554"/>
            <a:ext cx="6518203" cy="76961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21826" y="3950483"/>
            <a:ext cx="512178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+mj-lt"/>
                <a:cs typeface="Times New Roman" panose="02020603050405020304" pitchFamily="18" charset="0"/>
              </a:rPr>
              <a:t>Drop-in-</a:t>
            </a:r>
            <a:r>
              <a:rPr lang="ru-RU" sz="2400" dirty="0">
                <a:latin typeface="+mj-lt"/>
                <a:cs typeface="Times New Roman" panose="02020603050405020304" pitchFamily="18" charset="0"/>
              </a:rPr>
              <a:t>решение для </a:t>
            </a:r>
            <a:r>
              <a:rPr lang="ru-RU" sz="2400" dirty="0" smtClean="0">
                <a:latin typeface="+mj-lt"/>
                <a:cs typeface="Times New Roman" panose="02020603050405020304" pitchFamily="18" charset="0"/>
              </a:rPr>
              <a:t>аутентификации</a:t>
            </a:r>
            <a:endParaRPr lang="en-US" sz="2400" dirty="0" smtClean="0">
              <a:latin typeface="+mj-lt"/>
              <a:cs typeface="Times New Roman" panose="02020603050405020304" pitchFamily="18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smtClean="0"/>
              <a:t>Вход в аккаунт с помощью адресов электронной </a:t>
            </a:r>
            <a:r>
              <a:rPr lang="ru-RU" dirty="0"/>
              <a:t>почты и паролей. </a:t>
            </a:r>
            <a:endParaRPr lang="en-US" dirty="0" smtClean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 smtClean="0"/>
              <a:t>Учитываются современные </a:t>
            </a:r>
            <a:r>
              <a:rPr lang="ru-RU" dirty="0"/>
              <a:t>отраслевые стандарты, такие как </a:t>
            </a:r>
            <a:r>
              <a:rPr lang="ru-RU" dirty="0" err="1"/>
              <a:t>OAuth</a:t>
            </a:r>
            <a:r>
              <a:rPr lang="ru-RU" dirty="0"/>
              <a:t> 2.0 </a:t>
            </a:r>
            <a:endParaRPr lang="ru-RU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6043610" y="3950483"/>
            <a:ext cx="4964821" cy="14850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rgbClr val="202124"/>
                </a:solidFill>
                <a:latin typeface="+mj-lt"/>
                <a:cs typeface="Times New Roman" panose="02020603050405020304" pitchFamily="18" charset="0"/>
              </a:rPr>
              <a:t>База данных </a:t>
            </a:r>
            <a:r>
              <a:rPr lang="en-US" sz="2400" dirty="0">
                <a:solidFill>
                  <a:srgbClr val="202124"/>
                </a:solidFill>
                <a:latin typeface="+mj-lt"/>
                <a:cs typeface="Times New Roman" panose="02020603050405020304" pitchFamily="18" charset="0"/>
              </a:rPr>
              <a:t>Firebase </a:t>
            </a:r>
            <a:r>
              <a:rPr lang="en-US" sz="2400" dirty="0" err="1" smtClean="0">
                <a:solidFill>
                  <a:srgbClr val="202124"/>
                </a:solidFill>
                <a:latin typeface="+mj-lt"/>
                <a:cs typeface="Times New Roman" panose="02020603050405020304" pitchFamily="18" charset="0"/>
              </a:rPr>
              <a:t>Realtime</a:t>
            </a:r>
            <a:endParaRPr lang="ru-RU" sz="2400" dirty="0" smtClean="0">
              <a:latin typeface="+mj-lt"/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ru-RU" dirty="0">
                <a:cs typeface="Times New Roman" panose="02020603050405020304" pitchFamily="18" charset="0"/>
              </a:rPr>
              <a:t>Данные хранятся в формате JSON и </a:t>
            </a:r>
            <a:endParaRPr lang="ru-RU" dirty="0" smtClean="0">
              <a:cs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ru-RU" dirty="0" smtClean="0">
                <a:cs typeface="Times New Roman" panose="02020603050405020304" pitchFamily="18" charset="0"/>
              </a:rPr>
              <a:t>синхронизируются </a:t>
            </a:r>
            <a:r>
              <a:rPr lang="ru-RU" dirty="0">
                <a:cs typeface="Times New Roman" panose="02020603050405020304" pitchFamily="18" charset="0"/>
              </a:rPr>
              <a:t>в режиме реального </a:t>
            </a:r>
            <a:r>
              <a:rPr lang="ru-RU" dirty="0" smtClean="0">
                <a:cs typeface="Times New Roman" panose="02020603050405020304" pitchFamily="18" charset="0"/>
              </a:rPr>
              <a:t>времени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ru-RU" dirty="0" smtClean="0">
                <a:cs typeface="Times New Roman" panose="02020603050405020304" pitchFamily="18" charset="0"/>
              </a:rPr>
              <a:t>с </a:t>
            </a:r>
            <a:r>
              <a:rPr lang="ru-RU" dirty="0">
                <a:cs typeface="Times New Roman" panose="02020603050405020304" pitchFamily="18" charset="0"/>
              </a:rPr>
              <a:t>каждым подключенным клиентом. </a:t>
            </a:r>
            <a:endParaRPr lang="ru-RU" dirty="0" smtClean="0">
              <a:solidFill>
                <a:srgbClr val="202124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07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Введение.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7224" y="1755648"/>
            <a:ext cx="11037952" cy="448970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Цель:</a:t>
            </a:r>
          </a:p>
          <a:p>
            <a:endParaRPr lang="ru-RU" sz="900" dirty="0" smtClean="0"/>
          </a:p>
          <a:p>
            <a:pPr lvl="2"/>
            <a:r>
              <a:rPr lang="ru-RU" sz="2400" dirty="0"/>
              <a:t>написать рабочую версию мобильного многопользовательского приложения</a:t>
            </a:r>
            <a:r>
              <a:rPr lang="ru-RU" sz="2400" dirty="0" smtClean="0"/>
              <a:t>.</a:t>
            </a:r>
          </a:p>
          <a:p>
            <a:pPr lvl="2"/>
            <a:endParaRPr lang="ru-RU" sz="900" dirty="0"/>
          </a:p>
          <a:p>
            <a:r>
              <a:rPr lang="ru-RU" sz="2800" dirty="0" smtClean="0"/>
              <a:t>Задачи:</a:t>
            </a:r>
          </a:p>
          <a:p>
            <a:endParaRPr lang="ru-RU" sz="900" dirty="0" smtClean="0"/>
          </a:p>
          <a:p>
            <a:pPr lvl="2"/>
            <a:endParaRPr lang="ru-RU" sz="2400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5526" t="41150" r="17807" b="33431"/>
          <a:stretch/>
        </p:blipFill>
        <p:spPr>
          <a:xfrm>
            <a:off x="9914991" y="453821"/>
            <a:ext cx="1780185" cy="44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55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Структуры данных</a:t>
            </a:r>
            <a:endParaRPr lang="ru-RU" dirty="0"/>
          </a:p>
        </p:txBody>
      </p:sp>
      <p:pic>
        <p:nvPicPr>
          <p:cNvPr id="19458" name="Picture 2" descr="https://pp.userapi.com/c853624/v853624333/4c196/SPcWe2mD5dQ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5" t="15262" r="37469" b="4247"/>
          <a:stretch/>
        </p:blipFill>
        <p:spPr bwMode="auto">
          <a:xfrm>
            <a:off x="6797040" y="300862"/>
            <a:ext cx="4632959" cy="630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57224" y="2481740"/>
            <a:ext cx="65" cy="492443"/>
          </a:xfrm>
          <a:prstGeom prst="rect">
            <a:avLst/>
          </a:prstGeom>
          <a:solidFill>
            <a:srgbClr val="F1F3F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96676" y="2485044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37474F"/>
                </a:solidFill>
                <a:latin typeface="Roboto Mono"/>
              </a:rPr>
              <a:t>{</a:t>
            </a:r>
            <a:br>
              <a:rPr lang="ru-RU" altLang="ru-RU" dirty="0">
                <a:solidFill>
                  <a:srgbClr val="37474F"/>
                </a:solidFill>
                <a:latin typeface="Roboto Mono"/>
              </a:rPr>
            </a:br>
            <a:r>
              <a:rPr lang="ru-RU" altLang="ru-RU" dirty="0">
                <a:solidFill>
                  <a:srgbClr val="37474F"/>
                </a:solidFill>
                <a:latin typeface="Roboto Mono"/>
              </a:rPr>
              <a:t>  </a:t>
            </a:r>
            <a:r>
              <a:rPr lang="ru-RU" altLang="ru-RU" dirty="0">
                <a:solidFill>
                  <a:srgbClr val="0D904F"/>
                </a:solidFill>
                <a:latin typeface="Roboto Mono"/>
              </a:rPr>
              <a:t>"</a:t>
            </a:r>
            <a:r>
              <a:rPr lang="ru-RU" altLang="ru-RU" dirty="0" err="1">
                <a:solidFill>
                  <a:srgbClr val="0D904F"/>
                </a:solidFill>
                <a:latin typeface="Roboto Mono"/>
              </a:rPr>
              <a:t>rules</a:t>
            </a:r>
            <a:r>
              <a:rPr lang="ru-RU" altLang="ru-RU" dirty="0">
                <a:solidFill>
                  <a:srgbClr val="0D904F"/>
                </a:solidFill>
                <a:latin typeface="Roboto Mono"/>
              </a:rPr>
              <a:t>"</a:t>
            </a:r>
            <a:r>
              <a:rPr lang="ru-RU" altLang="ru-RU" dirty="0">
                <a:solidFill>
                  <a:srgbClr val="37474F"/>
                </a:solidFill>
                <a:latin typeface="Roboto Mono"/>
              </a:rPr>
              <a:t>: {</a:t>
            </a:r>
            <a:br>
              <a:rPr lang="ru-RU" altLang="ru-RU" dirty="0">
                <a:solidFill>
                  <a:srgbClr val="37474F"/>
                </a:solidFill>
                <a:latin typeface="Roboto Mono"/>
              </a:rPr>
            </a:br>
            <a:r>
              <a:rPr lang="ru-RU" altLang="ru-RU" dirty="0">
                <a:solidFill>
                  <a:srgbClr val="37474F"/>
                </a:solidFill>
                <a:latin typeface="Roboto Mono"/>
              </a:rPr>
              <a:t>    </a:t>
            </a:r>
            <a:r>
              <a:rPr lang="ru-RU" altLang="ru-RU" dirty="0">
                <a:solidFill>
                  <a:srgbClr val="0D904F"/>
                </a:solidFill>
                <a:latin typeface="Roboto Mono"/>
              </a:rPr>
              <a:t>"</a:t>
            </a:r>
            <a:r>
              <a:rPr lang="ru-RU" altLang="ru-RU" dirty="0" err="1">
                <a:solidFill>
                  <a:srgbClr val="0D904F"/>
                </a:solidFill>
                <a:latin typeface="Roboto Mono"/>
              </a:rPr>
              <a:t>users</a:t>
            </a:r>
            <a:r>
              <a:rPr lang="ru-RU" altLang="ru-RU" dirty="0">
                <a:solidFill>
                  <a:srgbClr val="0D904F"/>
                </a:solidFill>
                <a:latin typeface="Roboto Mono"/>
              </a:rPr>
              <a:t>"</a:t>
            </a:r>
            <a:r>
              <a:rPr lang="ru-RU" altLang="ru-RU" dirty="0">
                <a:solidFill>
                  <a:srgbClr val="37474F"/>
                </a:solidFill>
                <a:latin typeface="Roboto Mono"/>
              </a:rPr>
              <a:t>: {</a:t>
            </a:r>
            <a:br>
              <a:rPr lang="ru-RU" altLang="ru-RU" dirty="0">
                <a:solidFill>
                  <a:srgbClr val="37474F"/>
                </a:solidFill>
                <a:latin typeface="Roboto Mono"/>
              </a:rPr>
            </a:br>
            <a:r>
              <a:rPr lang="ru-RU" altLang="ru-RU" dirty="0">
                <a:solidFill>
                  <a:srgbClr val="37474F"/>
                </a:solidFill>
                <a:latin typeface="Roboto Mono"/>
              </a:rPr>
              <a:t>      </a:t>
            </a:r>
            <a:r>
              <a:rPr lang="ru-RU" altLang="ru-RU" dirty="0">
                <a:solidFill>
                  <a:srgbClr val="0D904F"/>
                </a:solidFill>
                <a:latin typeface="Roboto Mono"/>
              </a:rPr>
              <a:t>"$</a:t>
            </a:r>
            <a:r>
              <a:rPr lang="ru-RU" altLang="ru-RU" dirty="0" err="1">
                <a:solidFill>
                  <a:srgbClr val="0D904F"/>
                </a:solidFill>
                <a:latin typeface="Roboto Mono"/>
              </a:rPr>
              <a:t>uid</a:t>
            </a:r>
            <a:r>
              <a:rPr lang="ru-RU" altLang="ru-RU" dirty="0">
                <a:solidFill>
                  <a:srgbClr val="0D904F"/>
                </a:solidFill>
                <a:latin typeface="Roboto Mono"/>
              </a:rPr>
              <a:t>"</a:t>
            </a:r>
            <a:r>
              <a:rPr lang="ru-RU" altLang="ru-RU" dirty="0">
                <a:solidFill>
                  <a:srgbClr val="37474F"/>
                </a:solidFill>
                <a:latin typeface="Roboto Mono"/>
              </a:rPr>
              <a:t>: {</a:t>
            </a:r>
            <a:br>
              <a:rPr lang="ru-RU" altLang="ru-RU" dirty="0">
                <a:solidFill>
                  <a:srgbClr val="37474F"/>
                </a:solidFill>
                <a:latin typeface="Roboto Mono"/>
              </a:rPr>
            </a:br>
            <a:r>
              <a:rPr lang="ru-RU" altLang="ru-RU" dirty="0">
                <a:solidFill>
                  <a:srgbClr val="37474F"/>
                </a:solidFill>
                <a:latin typeface="Roboto Mono"/>
              </a:rPr>
              <a:t>        </a:t>
            </a:r>
            <a:r>
              <a:rPr lang="ru-RU" altLang="ru-RU" dirty="0">
                <a:solidFill>
                  <a:srgbClr val="0D904F"/>
                </a:solidFill>
                <a:latin typeface="Roboto Mono"/>
              </a:rPr>
              <a:t>".</a:t>
            </a:r>
            <a:r>
              <a:rPr lang="ru-RU" altLang="ru-RU" dirty="0" err="1">
                <a:solidFill>
                  <a:srgbClr val="0D904F"/>
                </a:solidFill>
                <a:latin typeface="Roboto Mono"/>
              </a:rPr>
              <a:t>read</a:t>
            </a:r>
            <a:r>
              <a:rPr lang="ru-RU" altLang="ru-RU" dirty="0">
                <a:solidFill>
                  <a:srgbClr val="0D904F"/>
                </a:solidFill>
                <a:latin typeface="Roboto Mono"/>
              </a:rPr>
              <a:t>"</a:t>
            </a:r>
            <a:r>
              <a:rPr lang="ru-RU" altLang="ru-RU" dirty="0">
                <a:solidFill>
                  <a:srgbClr val="37474F"/>
                </a:solidFill>
                <a:latin typeface="Roboto Mono"/>
              </a:rPr>
              <a:t>: </a:t>
            </a:r>
            <a:r>
              <a:rPr lang="ru-RU" altLang="ru-RU" dirty="0">
                <a:solidFill>
                  <a:srgbClr val="0D904F"/>
                </a:solidFill>
                <a:latin typeface="Roboto Mono"/>
              </a:rPr>
              <a:t>"$</a:t>
            </a:r>
            <a:r>
              <a:rPr lang="ru-RU" altLang="ru-RU" dirty="0" err="1">
                <a:solidFill>
                  <a:srgbClr val="0D904F"/>
                </a:solidFill>
                <a:latin typeface="Roboto Mono"/>
              </a:rPr>
              <a:t>uid</a:t>
            </a:r>
            <a:r>
              <a:rPr lang="ru-RU" altLang="ru-RU" dirty="0">
                <a:solidFill>
                  <a:srgbClr val="0D904F"/>
                </a:solidFill>
                <a:latin typeface="Roboto Mono"/>
              </a:rPr>
              <a:t> === </a:t>
            </a:r>
            <a:r>
              <a:rPr lang="ru-RU" altLang="ru-RU" dirty="0" err="1">
                <a:solidFill>
                  <a:srgbClr val="0D904F"/>
                </a:solidFill>
                <a:latin typeface="Roboto Mono"/>
              </a:rPr>
              <a:t>auth.uid</a:t>
            </a:r>
            <a:r>
              <a:rPr lang="ru-RU" altLang="ru-RU" dirty="0">
                <a:solidFill>
                  <a:srgbClr val="0D904F"/>
                </a:solidFill>
                <a:latin typeface="Roboto Mono"/>
              </a:rPr>
              <a:t>"</a:t>
            </a:r>
            <a:r>
              <a:rPr lang="ru-RU" altLang="ru-RU" dirty="0">
                <a:solidFill>
                  <a:srgbClr val="37474F"/>
                </a:solidFill>
                <a:latin typeface="Roboto Mono"/>
              </a:rPr>
              <a:t>,</a:t>
            </a:r>
            <a:br>
              <a:rPr lang="ru-RU" altLang="ru-RU" dirty="0">
                <a:solidFill>
                  <a:srgbClr val="37474F"/>
                </a:solidFill>
                <a:latin typeface="Roboto Mono"/>
              </a:rPr>
            </a:br>
            <a:r>
              <a:rPr lang="ru-RU" altLang="ru-RU" dirty="0">
                <a:solidFill>
                  <a:srgbClr val="37474F"/>
                </a:solidFill>
                <a:latin typeface="Roboto Mono"/>
              </a:rPr>
              <a:t>        </a:t>
            </a:r>
            <a:r>
              <a:rPr lang="ru-RU" altLang="ru-RU" dirty="0">
                <a:solidFill>
                  <a:srgbClr val="0D904F"/>
                </a:solidFill>
                <a:latin typeface="Roboto Mono"/>
              </a:rPr>
              <a:t>".</a:t>
            </a:r>
            <a:r>
              <a:rPr lang="ru-RU" altLang="ru-RU" dirty="0" err="1">
                <a:solidFill>
                  <a:srgbClr val="0D904F"/>
                </a:solidFill>
                <a:latin typeface="Roboto Mono"/>
              </a:rPr>
              <a:t>write</a:t>
            </a:r>
            <a:r>
              <a:rPr lang="ru-RU" altLang="ru-RU" dirty="0">
                <a:solidFill>
                  <a:srgbClr val="0D904F"/>
                </a:solidFill>
                <a:latin typeface="Roboto Mono"/>
              </a:rPr>
              <a:t>"</a:t>
            </a:r>
            <a:r>
              <a:rPr lang="ru-RU" altLang="ru-RU" dirty="0">
                <a:solidFill>
                  <a:srgbClr val="37474F"/>
                </a:solidFill>
                <a:latin typeface="Roboto Mono"/>
              </a:rPr>
              <a:t>: </a:t>
            </a:r>
            <a:r>
              <a:rPr lang="ru-RU" altLang="ru-RU" dirty="0">
                <a:solidFill>
                  <a:srgbClr val="0D904F"/>
                </a:solidFill>
                <a:latin typeface="Roboto Mono"/>
              </a:rPr>
              <a:t>"$</a:t>
            </a:r>
            <a:r>
              <a:rPr lang="ru-RU" altLang="ru-RU" dirty="0" err="1">
                <a:solidFill>
                  <a:srgbClr val="0D904F"/>
                </a:solidFill>
                <a:latin typeface="Roboto Mono"/>
              </a:rPr>
              <a:t>uid</a:t>
            </a:r>
            <a:r>
              <a:rPr lang="ru-RU" altLang="ru-RU" dirty="0">
                <a:solidFill>
                  <a:srgbClr val="0D904F"/>
                </a:solidFill>
                <a:latin typeface="Roboto Mono"/>
              </a:rPr>
              <a:t> === </a:t>
            </a:r>
            <a:r>
              <a:rPr lang="ru-RU" altLang="ru-RU" dirty="0" err="1">
                <a:solidFill>
                  <a:srgbClr val="0D904F"/>
                </a:solidFill>
                <a:latin typeface="Roboto Mono"/>
              </a:rPr>
              <a:t>auth.uid</a:t>
            </a:r>
            <a:r>
              <a:rPr lang="ru-RU" altLang="ru-RU" dirty="0">
                <a:solidFill>
                  <a:srgbClr val="0D904F"/>
                </a:solidFill>
                <a:latin typeface="Roboto Mono"/>
              </a:rPr>
              <a:t>"</a:t>
            </a:r>
            <a:r>
              <a:rPr lang="ru-RU" altLang="ru-RU" dirty="0">
                <a:solidFill>
                  <a:srgbClr val="37474F"/>
                </a:solidFill>
                <a:latin typeface="Roboto Mono"/>
              </a:rPr>
              <a:t/>
            </a:r>
            <a:br>
              <a:rPr lang="ru-RU" altLang="ru-RU" dirty="0">
                <a:solidFill>
                  <a:srgbClr val="37474F"/>
                </a:solidFill>
                <a:latin typeface="Roboto Mono"/>
              </a:rPr>
            </a:br>
            <a:r>
              <a:rPr lang="ru-RU" altLang="ru-RU" dirty="0">
                <a:solidFill>
                  <a:srgbClr val="37474F"/>
                </a:solidFill>
                <a:latin typeface="Roboto Mono"/>
              </a:rPr>
              <a:t>      }</a:t>
            </a:r>
            <a:br>
              <a:rPr lang="ru-RU" altLang="ru-RU" dirty="0">
                <a:solidFill>
                  <a:srgbClr val="37474F"/>
                </a:solidFill>
                <a:latin typeface="Roboto Mono"/>
              </a:rPr>
            </a:br>
            <a:r>
              <a:rPr lang="ru-RU" altLang="ru-RU" dirty="0">
                <a:solidFill>
                  <a:srgbClr val="37474F"/>
                </a:solidFill>
                <a:latin typeface="Roboto Mono"/>
              </a:rPr>
              <a:t>    }</a:t>
            </a:r>
            <a:br>
              <a:rPr lang="ru-RU" altLang="ru-RU" dirty="0">
                <a:solidFill>
                  <a:srgbClr val="37474F"/>
                </a:solidFill>
                <a:latin typeface="Roboto Mono"/>
              </a:rPr>
            </a:br>
            <a:r>
              <a:rPr lang="ru-RU" altLang="ru-RU" dirty="0">
                <a:solidFill>
                  <a:srgbClr val="37474F"/>
                </a:solidFill>
                <a:latin typeface="Roboto Mono"/>
              </a:rPr>
              <a:t>  }</a:t>
            </a:r>
            <a:br>
              <a:rPr lang="ru-RU" altLang="ru-RU" dirty="0">
                <a:solidFill>
                  <a:srgbClr val="37474F"/>
                </a:solidFill>
                <a:latin typeface="Roboto Mono"/>
              </a:rPr>
            </a:br>
            <a:r>
              <a:rPr lang="ru-RU" altLang="ru-RU" dirty="0">
                <a:solidFill>
                  <a:srgbClr val="37474F"/>
                </a:solidFill>
                <a:latin typeface="Roboto Mono"/>
              </a:rPr>
              <a:t>}</a:t>
            </a:r>
            <a:r>
              <a:rPr lang="ru-RU" altLang="ru-RU" sz="1400" dirty="0"/>
              <a:t> </a:t>
            </a:r>
            <a:endParaRPr lang="ru-RU" altLang="ru-RU" sz="4000" dirty="0"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7224" y="2020075"/>
            <a:ext cx="4968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Правила использования БД </a:t>
            </a:r>
            <a:r>
              <a:rPr lang="en-US" sz="2400" dirty="0" smtClean="0"/>
              <a:t>Firebase: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394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5526" t="41150" r="17807" b="33431"/>
          <a:stretch/>
        </p:blipFill>
        <p:spPr>
          <a:xfrm>
            <a:off x="9914991" y="453821"/>
            <a:ext cx="1780185" cy="449180"/>
          </a:xfrm>
          <a:prstGeom prst="rect">
            <a:avLst/>
          </a:prstGeom>
        </p:spPr>
      </p:pic>
      <p:graphicFrame>
        <p:nvGraphicFramePr>
          <p:cNvPr id="9" name="Объект 8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7370039"/>
              </p:ext>
            </p:extLst>
          </p:nvPr>
        </p:nvGraphicFramePr>
        <p:xfrm>
          <a:off x="1859280" y="1727201"/>
          <a:ext cx="8752013" cy="48487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7" r:id="rId4" imgW="40317120" imgH="22615560" progId="">
                  <p:embed/>
                </p:oleObj>
              </mc:Choice>
              <mc:Fallback>
                <p:oleObj r:id="rId4" imgW="40317120" imgH="22615560" progId="">
                  <p:embed/>
                  <p:pic>
                    <p:nvPicPr>
                      <p:cNvPr id="8" name="Объект 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59280" y="1727201"/>
                        <a:ext cx="8752013" cy="48487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Соединительная линия уступом 10"/>
          <p:cNvCxnSpPr/>
          <p:nvPr/>
        </p:nvCxnSpPr>
        <p:spPr>
          <a:xfrm>
            <a:off x="5543550" y="3441700"/>
            <a:ext cx="584200" cy="28575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Соединительная линия уступом 12"/>
          <p:cNvCxnSpPr/>
          <p:nvPr/>
        </p:nvCxnSpPr>
        <p:spPr>
          <a:xfrm>
            <a:off x="5346700" y="4298950"/>
            <a:ext cx="781050" cy="31750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Соединительная линия уступом 14"/>
          <p:cNvCxnSpPr/>
          <p:nvPr/>
        </p:nvCxnSpPr>
        <p:spPr>
          <a:xfrm flipV="1">
            <a:off x="5416550" y="5289550"/>
            <a:ext cx="711200" cy="15875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Соединительная линия уступом 16"/>
          <p:cNvCxnSpPr/>
          <p:nvPr/>
        </p:nvCxnSpPr>
        <p:spPr>
          <a:xfrm rot="5400000">
            <a:off x="6708775" y="2886075"/>
            <a:ext cx="742950" cy="48260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оединительная линия уступом 20"/>
          <p:cNvCxnSpPr/>
          <p:nvPr/>
        </p:nvCxnSpPr>
        <p:spPr>
          <a:xfrm rot="10800000" flipV="1">
            <a:off x="7048500" y="4616450"/>
            <a:ext cx="508000" cy="5715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оединительная линия уступом 22"/>
          <p:cNvCxnSpPr/>
          <p:nvPr/>
        </p:nvCxnSpPr>
        <p:spPr>
          <a:xfrm rot="10800000" flipV="1">
            <a:off x="7048500" y="3835400"/>
            <a:ext cx="1193801" cy="16510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ная линия уступом 24"/>
          <p:cNvCxnSpPr/>
          <p:nvPr/>
        </p:nvCxnSpPr>
        <p:spPr>
          <a:xfrm rot="10800000">
            <a:off x="7048502" y="5289550"/>
            <a:ext cx="393699" cy="20320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Соединительная линия уступом 27"/>
          <p:cNvCxnSpPr/>
          <p:nvPr/>
        </p:nvCxnSpPr>
        <p:spPr>
          <a:xfrm rot="5400000" flipH="1" flipV="1">
            <a:off x="6524626" y="5661026"/>
            <a:ext cx="482599" cy="14605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оединительная линия уступом 31"/>
          <p:cNvCxnSpPr/>
          <p:nvPr/>
        </p:nvCxnSpPr>
        <p:spPr>
          <a:xfrm rot="5400000">
            <a:off x="5870796" y="5496148"/>
            <a:ext cx="425454" cy="418657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6623050" y="2241550"/>
            <a:ext cx="0" cy="3238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6623050" y="2565400"/>
            <a:ext cx="431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Соединительная линия уступом 52"/>
          <p:cNvCxnSpPr/>
          <p:nvPr/>
        </p:nvCxnSpPr>
        <p:spPr>
          <a:xfrm rot="5400000">
            <a:off x="7635875" y="2117725"/>
            <a:ext cx="234950" cy="11430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Соединительная линия уступом 54"/>
          <p:cNvCxnSpPr/>
          <p:nvPr/>
        </p:nvCxnSpPr>
        <p:spPr>
          <a:xfrm rot="10800000" flipV="1">
            <a:off x="7975601" y="2403474"/>
            <a:ext cx="266701" cy="161925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Соединительная линия уступом 56"/>
          <p:cNvCxnSpPr/>
          <p:nvPr/>
        </p:nvCxnSpPr>
        <p:spPr>
          <a:xfrm rot="10800000" flipV="1">
            <a:off x="7048499" y="3127374"/>
            <a:ext cx="1060452" cy="600075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Соединительная линия уступом 58"/>
          <p:cNvCxnSpPr/>
          <p:nvPr/>
        </p:nvCxnSpPr>
        <p:spPr>
          <a:xfrm>
            <a:off x="7258050" y="6165850"/>
            <a:ext cx="234950" cy="8255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V="1">
            <a:off x="7258050" y="6375400"/>
            <a:ext cx="1657350" cy="190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8915400" y="6305384"/>
            <a:ext cx="1" cy="70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>
            <a:off x="7080250" y="6394450"/>
            <a:ext cx="0" cy="1814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7080250" y="6575943"/>
            <a:ext cx="2956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 flipV="1">
            <a:off x="10037135" y="5847907"/>
            <a:ext cx="0" cy="7280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Соединительная линия уступом 82"/>
          <p:cNvCxnSpPr/>
          <p:nvPr/>
        </p:nvCxnSpPr>
        <p:spPr>
          <a:xfrm rot="10800000" flipV="1">
            <a:off x="8378456" y="5705475"/>
            <a:ext cx="536944" cy="269875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Соединительная линия уступом 88"/>
          <p:cNvCxnSpPr/>
          <p:nvPr/>
        </p:nvCxnSpPr>
        <p:spPr>
          <a:xfrm rot="5400000">
            <a:off x="9342548" y="5890364"/>
            <a:ext cx="127444" cy="4253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Соединительная линия уступом 90"/>
          <p:cNvCxnSpPr/>
          <p:nvPr/>
        </p:nvCxnSpPr>
        <p:spPr>
          <a:xfrm flipV="1">
            <a:off x="4309730" y="6025116"/>
            <a:ext cx="744279" cy="182009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Соединительная линия уступом 92"/>
          <p:cNvCxnSpPr/>
          <p:nvPr/>
        </p:nvCxnSpPr>
        <p:spPr>
          <a:xfrm flipV="1">
            <a:off x="4068726" y="5628167"/>
            <a:ext cx="418214" cy="105884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Соединительная линия уступом 94"/>
          <p:cNvCxnSpPr/>
          <p:nvPr/>
        </p:nvCxnSpPr>
        <p:spPr>
          <a:xfrm flipV="1">
            <a:off x="4309730" y="5018567"/>
            <a:ext cx="1818020" cy="92149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Соединительная линия уступом 96"/>
          <p:cNvCxnSpPr/>
          <p:nvPr/>
        </p:nvCxnSpPr>
        <p:spPr>
          <a:xfrm flipV="1">
            <a:off x="3189767" y="4457700"/>
            <a:ext cx="1297173" cy="258208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Соединительная линия уступом 98"/>
          <p:cNvCxnSpPr/>
          <p:nvPr/>
        </p:nvCxnSpPr>
        <p:spPr>
          <a:xfrm rot="16200000" flipH="1">
            <a:off x="2783390" y="3443927"/>
            <a:ext cx="125929" cy="92895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Соединительная линия уступом 100"/>
          <p:cNvCxnSpPr/>
          <p:nvPr/>
        </p:nvCxnSpPr>
        <p:spPr>
          <a:xfrm>
            <a:off x="3097619" y="4132521"/>
            <a:ext cx="1389321" cy="166429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/>
          <p:nvPr/>
        </p:nvCxnSpPr>
        <p:spPr>
          <a:xfrm>
            <a:off x="2126512" y="4457699"/>
            <a:ext cx="0" cy="3594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/>
          <p:cNvCxnSpPr/>
          <p:nvPr/>
        </p:nvCxnSpPr>
        <p:spPr>
          <a:xfrm flipV="1">
            <a:off x="2126512" y="4812063"/>
            <a:ext cx="361507" cy="50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3742660" y="3069265"/>
            <a:ext cx="0" cy="358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единительная линия 110"/>
          <p:cNvCxnSpPr/>
          <p:nvPr/>
        </p:nvCxnSpPr>
        <p:spPr>
          <a:xfrm>
            <a:off x="3742660" y="3427409"/>
            <a:ext cx="4111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Структуры данных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357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Заключение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5526" t="41150" r="17807" b="33431"/>
          <a:stretch/>
        </p:blipFill>
        <p:spPr>
          <a:xfrm>
            <a:off x="9914991" y="453821"/>
            <a:ext cx="1780185" cy="44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04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Заключение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5526" t="41150" r="17807" b="33431"/>
          <a:stretch/>
        </p:blipFill>
        <p:spPr>
          <a:xfrm>
            <a:off x="9914991" y="453821"/>
            <a:ext cx="1780185" cy="4491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7639" t="12469" r="18056" b="3086"/>
          <a:stretch/>
        </p:blipFill>
        <p:spPr>
          <a:xfrm>
            <a:off x="3163072" y="1651001"/>
            <a:ext cx="5887795" cy="4349085"/>
          </a:xfrm>
          <a:prstGeom prst="rect">
            <a:avLst/>
          </a:prstGeom>
        </p:spPr>
      </p:pic>
      <p:sp>
        <p:nvSpPr>
          <p:cNvPr id="6" name="Объект 4"/>
          <p:cNvSpPr>
            <a:spLocks noGrp="1"/>
          </p:cNvSpPr>
          <p:nvPr>
            <p:ph idx="1"/>
          </p:nvPr>
        </p:nvSpPr>
        <p:spPr>
          <a:xfrm>
            <a:off x="5030859" y="1681363"/>
            <a:ext cx="6314474" cy="746212"/>
          </a:xfrm>
        </p:spPr>
        <p:txBody>
          <a:bodyPr>
            <a:noAutofit/>
          </a:bodyPr>
          <a:lstStyle/>
          <a:p>
            <a:r>
              <a:rPr lang="en-US" dirty="0">
                <a:hlinkClick r:id="rId4"/>
              </a:rPr>
              <a:t>https://github.com/Kitilonom/NeHouse/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492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Заключение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25526" t="41150" r="17807" b="33431"/>
          <a:stretch/>
        </p:blipFill>
        <p:spPr>
          <a:xfrm>
            <a:off x="9914991" y="453821"/>
            <a:ext cx="1780185" cy="449180"/>
          </a:xfrm>
          <a:prstGeom prst="rect">
            <a:avLst/>
          </a:prstGeom>
        </p:spPr>
      </p:pic>
      <p:pic>
        <p:nvPicPr>
          <p:cNvPr id="5" name="gi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0403" y="1858425"/>
            <a:ext cx="8199505" cy="461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5526" t="41150" r="17807" b="33431"/>
          <a:stretch/>
        </p:blipFill>
        <p:spPr>
          <a:xfrm>
            <a:off x="5047488" y="2371758"/>
            <a:ext cx="5230368" cy="131973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988" y="1798687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8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Введение.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7224" y="1755648"/>
            <a:ext cx="11037952" cy="448970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Цель:</a:t>
            </a:r>
          </a:p>
          <a:p>
            <a:endParaRPr lang="ru-RU" sz="900" dirty="0" smtClean="0"/>
          </a:p>
          <a:p>
            <a:pPr lvl="2"/>
            <a:r>
              <a:rPr lang="ru-RU" sz="2400" dirty="0"/>
              <a:t>написать рабочую версию мобильного многопользовательского приложения</a:t>
            </a:r>
            <a:r>
              <a:rPr lang="ru-RU" sz="2400" dirty="0" smtClean="0"/>
              <a:t>.</a:t>
            </a:r>
          </a:p>
          <a:p>
            <a:pPr lvl="2"/>
            <a:endParaRPr lang="ru-RU" sz="900" dirty="0"/>
          </a:p>
          <a:p>
            <a:r>
              <a:rPr lang="ru-RU" sz="2800" dirty="0" smtClean="0"/>
              <a:t>Задачи:</a:t>
            </a:r>
          </a:p>
          <a:p>
            <a:endParaRPr lang="ru-RU" sz="900" dirty="0" smtClean="0"/>
          </a:p>
          <a:p>
            <a:pPr lvl="2"/>
            <a:r>
              <a:rPr lang="ru-RU" dirty="0"/>
              <a:t>1. 	</a:t>
            </a:r>
            <a:r>
              <a:rPr lang="ru-RU" sz="2400" dirty="0"/>
              <a:t>Проанализировать рынок мобильных приложений, найти похожие и выявить их преимущества и недостатки.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5526" t="41150" r="17807" b="33431"/>
          <a:stretch/>
        </p:blipFill>
        <p:spPr>
          <a:xfrm>
            <a:off x="9914991" y="453821"/>
            <a:ext cx="1780185" cy="44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73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Введение.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7224" y="1755648"/>
            <a:ext cx="11037952" cy="448970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Цель:</a:t>
            </a:r>
          </a:p>
          <a:p>
            <a:endParaRPr lang="ru-RU" sz="900" dirty="0" smtClean="0"/>
          </a:p>
          <a:p>
            <a:pPr lvl="2"/>
            <a:r>
              <a:rPr lang="ru-RU" sz="2400" dirty="0"/>
              <a:t>написать рабочую версию мобильного многопользовательского приложения</a:t>
            </a:r>
            <a:r>
              <a:rPr lang="ru-RU" sz="2400" dirty="0" smtClean="0"/>
              <a:t>.</a:t>
            </a:r>
          </a:p>
          <a:p>
            <a:pPr lvl="2"/>
            <a:endParaRPr lang="ru-RU" sz="900" dirty="0"/>
          </a:p>
          <a:p>
            <a:r>
              <a:rPr lang="ru-RU" sz="2800" dirty="0" smtClean="0"/>
              <a:t>Задачи:</a:t>
            </a:r>
          </a:p>
          <a:p>
            <a:endParaRPr lang="ru-RU" sz="900" dirty="0" smtClean="0"/>
          </a:p>
          <a:p>
            <a:pPr lvl="2"/>
            <a:r>
              <a:rPr lang="ru-RU" dirty="0"/>
              <a:t>1. 	</a:t>
            </a:r>
            <a:r>
              <a:rPr lang="ru-RU" sz="2400" dirty="0"/>
              <a:t>Проанализировать рынок мобильных приложений, найти похожие и выявить их преимущества и недостатки.</a:t>
            </a:r>
          </a:p>
          <a:p>
            <a:pPr lvl="2"/>
            <a:r>
              <a:rPr lang="ru-RU" sz="2400" dirty="0"/>
              <a:t>2.	Описать подробное техническое задание.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5526" t="41150" r="17807" b="33431"/>
          <a:stretch/>
        </p:blipFill>
        <p:spPr>
          <a:xfrm>
            <a:off x="9914991" y="453821"/>
            <a:ext cx="1780185" cy="44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14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Введение.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7224" y="1755648"/>
            <a:ext cx="11037952" cy="448970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Цель:</a:t>
            </a:r>
          </a:p>
          <a:p>
            <a:endParaRPr lang="ru-RU" sz="900" dirty="0" smtClean="0"/>
          </a:p>
          <a:p>
            <a:pPr lvl="2"/>
            <a:r>
              <a:rPr lang="ru-RU" sz="2400" dirty="0"/>
              <a:t>написать рабочую версию мобильного многопользовательского приложения</a:t>
            </a:r>
            <a:r>
              <a:rPr lang="ru-RU" sz="2400" dirty="0" smtClean="0"/>
              <a:t>.</a:t>
            </a:r>
          </a:p>
          <a:p>
            <a:pPr lvl="2"/>
            <a:endParaRPr lang="ru-RU" sz="900" dirty="0"/>
          </a:p>
          <a:p>
            <a:r>
              <a:rPr lang="ru-RU" sz="2800" dirty="0" smtClean="0"/>
              <a:t>Задачи:</a:t>
            </a:r>
          </a:p>
          <a:p>
            <a:endParaRPr lang="ru-RU" sz="900" dirty="0" smtClean="0"/>
          </a:p>
          <a:p>
            <a:pPr lvl="2"/>
            <a:r>
              <a:rPr lang="ru-RU" dirty="0"/>
              <a:t>1. 	</a:t>
            </a:r>
            <a:r>
              <a:rPr lang="ru-RU" sz="2400" dirty="0"/>
              <a:t>Проанализировать рынок мобильных приложений, найти похожие и выявить их преимущества и недостатки.</a:t>
            </a:r>
          </a:p>
          <a:p>
            <a:pPr lvl="2"/>
            <a:r>
              <a:rPr lang="ru-RU" sz="2400" dirty="0"/>
              <a:t>2.	Описать подробное техническое задание.</a:t>
            </a:r>
          </a:p>
          <a:p>
            <a:pPr lvl="2"/>
            <a:r>
              <a:rPr lang="ru-RU" sz="2400" dirty="0"/>
              <a:t>3.	Разработать проект приложения.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5526" t="41150" r="17807" b="33431"/>
          <a:stretch/>
        </p:blipFill>
        <p:spPr>
          <a:xfrm>
            <a:off x="9914991" y="453821"/>
            <a:ext cx="1780185" cy="44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76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Введение.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7224" y="1755648"/>
            <a:ext cx="11037952" cy="448970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Цель:</a:t>
            </a:r>
          </a:p>
          <a:p>
            <a:endParaRPr lang="ru-RU" sz="900" dirty="0" smtClean="0"/>
          </a:p>
          <a:p>
            <a:pPr lvl="2"/>
            <a:r>
              <a:rPr lang="ru-RU" sz="2400" dirty="0"/>
              <a:t>написать рабочую версию мобильного многопользовательского приложения</a:t>
            </a:r>
            <a:r>
              <a:rPr lang="ru-RU" sz="2400" dirty="0" smtClean="0"/>
              <a:t>.</a:t>
            </a:r>
          </a:p>
          <a:p>
            <a:pPr lvl="2"/>
            <a:endParaRPr lang="ru-RU" sz="900" dirty="0"/>
          </a:p>
          <a:p>
            <a:r>
              <a:rPr lang="ru-RU" sz="2800" dirty="0" smtClean="0"/>
              <a:t>Задачи:</a:t>
            </a:r>
          </a:p>
          <a:p>
            <a:endParaRPr lang="ru-RU" sz="900" dirty="0" smtClean="0"/>
          </a:p>
          <a:p>
            <a:pPr lvl="2"/>
            <a:r>
              <a:rPr lang="ru-RU" dirty="0"/>
              <a:t>1. 	</a:t>
            </a:r>
            <a:r>
              <a:rPr lang="ru-RU" sz="2400" dirty="0"/>
              <a:t>Проанализировать рынок мобильных приложений, найти похожие и выявить их преимущества и недостатки.</a:t>
            </a:r>
          </a:p>
          <a:p>
            <a:pPr lvl="2"/>
            <a:r>
              <a:rPr lang="ru-RU" sz="2400" dirty="0"/>
              <a:t>2.	Описать подробное техническое задание.</a:t>
            </a:r>
          </a:p>
          <a:p>
            <a:pPr lvl="2"/>
            <a:r>
              <a:rPr lang="ru-RU" sz="2400" dirty="0"/>
              <a:t>3.	Разработать проект приложения.</a:t>
            </a:r>
          </a:p>
          <a:p>
            <a:pPr lvl="2"/>
            <a:r>
              <a:rPr lang="ru-RU" sz="2400" dirty="0"/>
              <a:t>4.	Реализовать рабочий код.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5526" t="41150" r="17807" b="33431"/>
          <a:stretch/>
        </p:blipFill>
        <p:spPr>
          <a:xfrm>
            <a:off x="9914991" y="453821"/>
            <a:ext cx="1780185" cy="44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31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Метрополия">
  <a:themeElements>
    <a:clrScheme name="Метрополия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Метрополи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TM03457491[[fn=Метрополия]]</Template>
  <TotalTime>531</TotalTime>
  <Words>352</Words>
  <Application>Microsoft Office PowerPoint</Application>
  <PresentationFormat>Широкоэкранный</PresentationFormat>
  <Paragraphs>204</Paragraphs>
  <Slides>55</Slides>
  <Notes>0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55</vt:i4>
      </vt:variant>
    </vt:vector>
  </HeadingPairs>
  <TitlesOfParts>
    <vt:vector size="62" baseType="lpstr">
      <vt:lpstr>Arial</vt:lpstr>
      <vt:lpstr>Calibri</vt:lpstr>
      <vt:lpstr>Calibri Light</vt:lpstr>
      <vt:lpstr>Roboto Mono</vt:lpstr>
      <vt:lpstr>Symbol</vt:lpstr>
      <vt:lpstr>Times New Roman</vt:lpstr>
      <vt:lpstr>Метрополия</vt:lpstr>
      <vt:lpstr>HomeAssistant Мобильное java приложение под android</vt:lpstr>
      <vt:lpstr>Введение.</vt:lpstr>
      <vt:lpstr>Введение.</vt:lpstr>
      <vt:lpstr>Введение.</vt:lpstr>
      <vt:lpstr>Введение.</vt:lpstr>
      <vt:lpstr>Введение.</vt:lpstr>
      <vt:lpstr>Введение.</vt:lpstr>
      <vt:lpstr>Введение.</vt:lpstr>
      <vt:lpstr>Введение.</vt:lpstr>
      <vt:lpstr>Постановка задачи</vt:lpstr>
      <vt:lpstr>Постановка задачи</vt:lpstr>
      <vt:lpstr>Постановка задачи</vt:lpstr>
      <vt:lpstr>Постановка задачи</vt:lpstr>
      <vt:lpstr>Постановка задачи</vt:lpstr>
      <vt:lpstr>Постановка задачи</vt:lpstr>
      <vt:lpstr>Исследование рынка</vt:lpstr>
      <vt:lpstr>Исследование рынка</vt:lpstr>
      <vt:lpstr>Исследование рынка</vt:lpstr>
      <vt:lpstr>Исследование рынка</vt:lpstr>
      <vt:lpstr>Приложение</vt:lpstr>
      <vt:lpstr>Приложение</vt:lpstr>
      <vt:lpstr>Приложение</vt:lpstr>
      <vt:lpstr>Приложение</vt:lpstr>
      <vt:lpstr>Приложение</vt:lpstr>
      <vt:lpstr>Приложение</vt:lpstr>
      <vt:lpstr>Приложение</vt:lpstr>
      <vt:lpstr>Приложение</vt:lpstr>
      <vt:lpstr>Приложение</vt:lpstr>
      <vt:lpstr>Приложение</vt:lpstr>
      <vt:lpstr>Приложение</vt:lpstr>
      <vt:lpstr>Приложение</vt:lpstr>
      <vt:lpstr>Приложение</vt:lpstr>
      <vt:lpstr>Приложение</vt:lpstr>
      <vt:lpstr>Приложение</vt:lpstr>
      <vt:lpstr>Приложение</vt:lpstr>
      <vt:lpstr>Приложение</vt:lpstr>
      <vt:lpstr>Приложение</vt:lpstr>
      <vt:lpstr>Приложение</vt:lpstr>
      <vt:lpstr>Приложение</vt:lpstr>
      <vt:lpstr>Приложение</vt:lpstr>
      <vt:lpstr>Приложение</vt:lpstr>
      <vt:lpstr>Приложение</vt:lpstr>
      <vt:lpstr>Приложение</vt:lpstr>
      <vt:lpstr>Приложение</vt:lpstr>
      <vt:lpstr>Приложение</vt:lpstr>
      <vt:lpstr>Приложение</vt:lpstr>
      <vt:lpstr>Приложение</vt:lpstr>
      <vt:lpstr>Приложение</vt:lpstr>
      <vt:lpstr>Структуры данных</vt:lpstr>
      <vt:lpstr>Структуры данных</vt:lpstr>
      <vt:lpstr>Структуры данных</vt:lpstr>
      <vt:lpstr>Заключение</vt:lpstr>
      <vt:lpstr>Заключение</vt:lpstr>
      <vt:lpstr>Заключение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HomeAssistant. Мобильное java приложение под android.</dc:title>
  <dc:creator>Ирина Безручко</dc:creator>
  <cp:lastModifiedBy>Ирина Безручко</cp:lastModifiedBy>
  <cp:revision>51</cp:revision>
  <dcterms:created xsi:type="dcterms:W3CDTF">2019-05-03T14:51:41Z</dcterms:created>
  <dcterms:modified xsi:type="dcterms:W3CDTF">2019-05-23T11:23:08Z</dcterms:modified>
</cp:coreProperties>
</file>