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65" r:id="rId7"/>
    <p:sldId id="263" r:id="rId8"/>
    <p:sldId id="264" r:id="rId9"/>
    <p:sldId id="259" r:id="rId10"/>
    <p:sldId id="266" r:id="rId11"/>
    <p:sldId id="258" r:id="rId12"/>
    <p:sldId id="267" r:id="rId13"/>
    <p:sldId id="270" r:id="rId14"/>
    <p:sldId id="269" r:id="rId15"/>
    <p:sldId id="271" r:id="rId16"/>
    <p:sldId id="268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517"/>
    <a:srgbClr val="FBE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8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38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7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8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2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4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0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3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8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BF24-1CD2-4289-B33B-A10C4B6CCC82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7194-B67B-4FCE-887B-600BA483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95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1%86%D0%B5%D0%BB%D1%83%D0%B9" TargetMode="External"/><Relationship Id="rId2" Type="http://schemas.openxmlformats.org/officeDocument/2006/relationships/hyperlink" Target="http://ru.wikipedia.org/wiki/%D0%9A%D0%BE%D0%BC%D0%B0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ru.wikipedia.org/wiki/%D0%9A%D1%80%D0%B0%D0%BF%D0%B8%D0%B2%D0%BD%D0%B8%D1%86%D0%B0" TargetMode="External"/><Relationship Id="rId7" Type="http://schemas.openxmlformats.org/officeDocument/2006/relationships/hyperlink" Target="http://ru.wikipedia.org/wiki/%D0%9B%D0%B8%D0%BC%D1%84%D0%BE%D0%B0%D0%B4%D0%B5%D0%BD%D0%BE%D0%BF%D0%B0%D1%82%D0%B8%D1%8F" TargetMode="External"/><Relationship Id="rId2" Type="http://schemas.openxmlformats.org/officeDocument/2006/relationships/hyperlink" Target="http://ru.wikipedia.org/wiki/%D0%A1%D1%83%D0%B1%D1%84%D0%B5%D0%B1%D1%80%D0%B8%D0%BB%D1%8C%D0%BD%D0%B0%D1%8F_%D1%82%D0%B5%D0%BC%D0%BF%D0%B5%D1%80%D0%B0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0%BD%D0%BE%D0%BD%D1%83%D0%BA%D0%BB%D0%B5%D0%BE%D0%B7" TargetMode="External"/><Relationship Id="rId5" Type="http://schemas.openxmlformats.org/officeDocument/2006/relationships/hyperlink" Target="http://ru.wikipedia.org/wiki/%D0%9B%D0%B8%D0%BC%D1%84%D0%B0%D1%82%D0%B8%D1%87%D0%B5%D1%81%D0%BA%D0%B8%D0%B5_%D1%83%D0%B7%D0%BB%D1%8B" TargetMode="External"/><Relationship Id="rId4" Type="http://schemas.openxmlformats.org/officeDocument/2006/relationships/hyperlink" Target="http://ru.wikipedia.org/wiki/%D0%A1%D1%82%D0%BE%D0%BC%D0%B0%D1%82%D0%B8%D1%8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9%D0%BA%D0%BE%D0%BF%D0%BB%D0%B0%D0%BA%D0%B8%D1%8F" TargetMode="External"/><Relationship Id="rId2" Type="http://schemas.openxmlformats.org/officeDocument/2006/relationships/hyperlink" Target="http://ru.wikipedia.org/wiki/%D0%A1%D1%82%D0%BE%D0%BC%D0%B0%D1%82%D0%B8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ru.wikipedia.org/wiki/%D0%A1%D0%9F%D0%98%D0%94" TargetMode="External"/><Relationship Id="rId4" Type="http://schemas.openxmlformats.org/officeDocument/2006/relationships/hyperlink" Target="http://ru.wikipedia.org/wiki/%D0%9A%D0%B0%D0%BD%D0%B4%D0%B8%D0%B4%D0%BE%D0%B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СПИД, 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Пути передачи, </a:t>
            </a:r>
            <a:r>
              <a:rPr lang="ru-RU" dirty="0" smtClean="0"/>
              <a:t>клиническая картина </a:t>
            </a:r>
            <a:endParaRPr lang="ru-RU" dirty="0"/>
          </a:p>
          <a:p>
            <a:pPr>
              <a:defRPr/>
            </a:pPr>
            <a:r>
              <a:rPr lang="ru-RU" dirty="0"/>
              <a:t>и меры профилактики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2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Безопасные 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216989"/>
            <a:ext cx="5815370" cy="41665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укусы </a:t>
            </a:r>
            <a:r>
              <a:rPr lang="ru-RU" dirty="0">
                <a:hlinkClick r:id="rId2" tooltip="Комар"/>
              </a:rPr>
              <a:t>комаров</a:t>
            </a:r>
            <a:r>
              <a:rPr lang="ru-RU" dirty="0"/>
              <a:t> и прочих насекомых,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воздух,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рукопожатие (при отсутствии открытых повреждений кожи),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hlinkClick r:id="rId3" tooltip="Поцелуй"/>
              </a:rPr>
              <a:t>поцелуй</a:t>
            </a:r>
            <a:r>
              <a:rPr lang="ru-RU" dirty="0"/>
              <a:t> (любой, но при отсутствии кровоточащих повреждений и трещин на губах и в полости рта),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посуду,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одежду,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пользование ванной, туалетом, плавательным бассейном и т. п.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127" y="2147416"/>
            <a:ext cx="5509014" cy="39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4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18" y="2062972"/>
            <a:ext cx="8490582" cy="45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немного статистики: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66" y="2113636"/>
            <a:ext cx="8477521" cy="44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причины заражений: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718" y="2336872"/>
            <a:ext cx="6883878" cy="3848267"/>
          </a:xfrm>
        </p:spPr>
        <p:txBody>
          <a:bodyPr/>
          <a:lstStyle/>
          <a:p>
            <a:pPr algn="just"/>
            <a:r>
              <a:rPr lang="ru-RU" altLang="ru-RU" dirty="0" smtClean="0">
                <a:latin typeface="Arial" panose="020B0604020202020204" pitchFamily="34" charset="0"/>
              </a:rPr>
              <a:t>На первом месте среди причин заражения </a:t>
            </a:r>
            <a:r>
              <a:rPr lang="ru-RU" altLang="ru-RU" dirty="0">
                <a:latin typeface="Arial" panose="020B0604020202020204" pitchFamily="34" charset="0"/>
              </a:rPr>
              <a:t>ВИЧ  в </a:t>
            </a:r>
            <a:r>
              <a:rPr lang="ru-RU" altLang="ru-RU" dirty="0" smtClean="0">
                <a:latin typeface="Arial" panose="020B0604020202020204" pitchFamily="34" charset="0"/>
              </a:rPr>
              <a:t>России   </a:t>
            </a:r>
            <a:r>
              <a:rPr lang="ru-RU" altLang="ru-RU" dirty="0">
                <a:latin typeface="Arial" panose="020B0604020202020204" pitchFamily="34" charset="0"/>
              </a:rPr>
              <a:t>продолжает оставаться внутривенное введение наркотиков </a:t>
            </a:r>
            <a:r>
              <a:rPr lang="ru-RU" altLang="ru-RU" dirty="0" smtClean="0">
                <a:latin typeface="Arial" panose="020B0604020202020204" pitchFamily="34" charset="0"/>
              </a:rPr>
              <a:t>(общий шприц, набор дозы из общей ёмкости).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</a:rPr>
              <a:t>На втором месте – передача половым путем.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sz="28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Наркомания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и </a:t>
            </a:r>
            <a:r>
              <a:rPr lang="ru-RU" sz="28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незащищенный половой акт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несут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ОСНОВНОЙ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риск заражения ВИЧ.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86" y="2336872"/>
            <a:ext cx="4347944" cy="36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ВИЧ</a:t>
            </a:r>
            <a:r>
              <a:rPr lang="ru-RU" dirty="0" smtClean="0"/>
              <a:t> </a:t>
            </a:r>
            <a:r>
              <a:rPr lang="ru-RU" sz="5400" dirty="0" smtClean="0"/>
              <a:t>= смерть?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6289822" cy="359931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</a:rPr>
              <a:t>В настоящее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время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ВИЧ неизлечим!</a:t>
            </a:r>
          </a:p>
          <a:p>
            <a:r>
              <a:rPr lang="ru-RU" dirty="0" smtClean="0"/>
              <a:t>Не </a:t>
            </a:r>
            <a:r>
              <a:rPr lang="ru-RU" dirty="0"/>
              <a:t>существует:</a:t>
            </a:r>
          </a:p>
          <a:p>
            <a:pPr lvl="1"/>
            <a:r>
              <a:rPr lang="ru-RU" u="sng" dirty="0">
                <a:solidFill>
                  <a:srgbClr val="FFC000"/>
                </a:solidFill>
              </a:rPr>
              <a:t>вакцины</a:t>
            </a:r>
            <a:r>
              <a:rPr lang="ru-RU" dirty="0"/>
              <a:t>, способной предотвратить заражение ВИЧ </a:t>
            </a:r>
            <a:endParaRPr lang="ru-RU" dirty="0"/>
          </a:p>
          <a:p>
            <a:pPr lvl="1"/>
            <a:r>
              <a:rPr lang="ru-RU" u="sng" dirty="0" smtClean="0">
                <a:solidFill>
                  <a:srgbClr val="FFC000"/>
                </a:solidFill>
              </a:rPr>
              <a:t>лекарства</a:t>
            </a:r>
            <a:r>
              <a:rPr lang="ru-RU" dirty="0"/>
              <a:t>, способного уничтожить ВИЧ в </a:t>
            </a:r>
            <a:r>
              <a:rPr lang="ru-RU" dirty="0"/>
              <a:t>организме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ВИЧ-инфекция </a:t>
            </a:r>
            <a:r>
              <a:rPr lang="ru-RU" dirty="0">
                <a:solidFill>
                  <a:schemeClr val="bg1"/>
                </a:solidFill>
              </a:rPr>
              <a:t>является хроническим, постоянно прогрессирующим </a:t>
            </a:r>
            <a:r>
              <a:rPr lang="ru-RU" dirty="0" smtClean="0">
                <a:solidFill>
                  <a:schemeClr val="bg1"/>
                </a:solidFill>
              </a:rPr>
              <a:t>заболеванием!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55" y="2132955"/>
            <a:ext cx="3876832" cy="44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ВИЧ</a:t>
            </a:r>
            <a:r>
              <a:rPr lang="ru-RU" dirty="0" smtClean="0"/>
              <a:t> </a:t>
            </a:r>
            <a:r>
              <a:rPr lang="ru-RU" sz="5400" dirty="0" smtClean="0"/>
              <a:t>≠ смерть!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2"/>
            <a:ext cx="6289822" cy="394315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настоящее время существуют методы продления жизни зараженного человека.</a:t>
            </a:r>
          </a:p>
          <a:p>
            <a:endParaRPr lang="ru-RU" dirty="0" smtClean="0"/>
          </a:p>
          <a:p>
            <a:r>
              <a:rPr lang="ru-RU" sz="3000" dirty="0" smtClean="0">
                <a:solidFill>
                  <a:schemeClr val="bg1"/>
                </a:solidFill>
              </a:rPr>
              <a:t>Терапия длится всю жизнь!!!</a:t>
            </a:r>
          </a:p>
          <a:p>
            <a:endParaRPr lang="ru-RU" dirty="0" smtClean="0"/>
          </a:p>
          <a:p>
            <a:pPr fontAlgn="base"/>
            <a:r>
              <a:rPr lang="ru-RU" dirty="0"/>
              <a:t>методы лечения ВИЧ-инфекции </a:t>
            </a:r>
            <a:endParaRPr lang="ru-RU" dirty="0" smtClean="0"/>
          </a:p>
          <a:p>
            <a:pPr lvl="1" fontAlgn="base"/>
            <a:r>
              <a:rPr lang="ru-RU" dirty="0" smtClean="0"/>
              <a:t>применение </a:t>
            </a:r>
            <a:r>
              <a:rPr lang="ru-RU" u="sng" dirty="0">
                <a:solidFill>
                  <a:srgbClr val="FFC000"/>
                </a:solidFill>
              </a:rPr>
              <a:t>антиретровирусных препаратов</a:t>
            </a:r>
            <a:r>
              <a:rPr lang="ru-RU" dirty="0"/>
              <a:t>, направленных против ВИЧ</a:t>
            </a:r>
          </a:p>
          <a:p>
            <a:pPr lvl="1" fontAlgn="base"/>
            <a:r>
              <a:rPr lang="ru-RU" dirty="0" smtClean="0"/>
              <a:t>использование </a:t>
            </a:r>
            <a:r>
              <a:rPr lang="ru-RU" u="sng" dirty="0">
                <a:solidFill>
                  <a:srgbClr val="FFC000"/>
                </a:solidFill>
              </a:rPr>
              <a:t>лекарственных средств против других инфекций </a:t>
            </a:r>
            <a:r>
              <a:rPr lang="ru-RU" dirty="0"/>
              <a:t>и других повреждений, развивающихся на фоне ВИЧ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442" y="2443972"/>
            <a:ext cx="4750998" cy="38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нужно бояться, нужно знать!!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130725"/>
            <a:ext cx="7852586" cy="454612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>
                <a:solidFill>
                  <a:srgbClr val="FFC000"/>
                </a:solidFill>
              </a:rPr>
              <a:t>избегайте случайных половых партнеров</a:t>
            </a:r>
            <a:r>
              <a:rPr lang="ru-RU" dirty="0"/>
              <a:t>. Это самое главное! При любых сексуальных контактах всегда используйте презерватив.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u="sng" dirty="0">
                <a:solidFill>
                  <a:srgbClr val="FFC000"/>
                </a:solidFill>
              </a:rPr>
              <a:t>откажитесь </a:t>
            </a:r>
            <a:r>
              <a:rPr lang="ru-RU" u="sng" dirty="0">
                <a:solidFill>
                  <a:srgbClr val="FFC000"/>
                </a:solidFill>
              </a:rPr>
              <a:t>от приема наркотиков</a:t>
            </a:r>
            <a:r>
              <a:rPr lang="ru-RU" dirty="0"/>
              <a:t>. Под их воздействием человек теряет контроль, а это обычная ситуация для использования одного шприца среди целой группы наркоманов, где вполне может оказаться ВИЧ-положительный. 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u="sng" dirty="0">
                <a:solidFill>
                  <a:srgbClr val="FFC000"/>
                </a:solidFill>
              </a:rPr>
              <a:t>предотвратить передачу инфекции от матери к ребенку</a:t>
            </a:r>
            <a:r>
              <a:rPr lang="ru-RU" dirty="0"/>
              <a:t>, следует соблюдать предписания лечащего врача. Они входят в план подготовки ВИЧ-инфицированной беременной к родам и последующему уходу за младенцем. В частности, нужно отказаться от грудного вскармливания.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u="sng" dirty="0">
                <a:solidFill>
                  <a:srgbClr val="FFC000"/>
                </a:solidFill>
              </a:rPr>
              <a:t>периодически </a:t>
            </a:r>
            <a:r>
              <a:rPr lang="ru-RU" u="sng" dirty="0">
                <a:solidFill>
                  <a:srgbClr val="FFC000"/>
                </a:solidFill>
              </a:rPr>
              <a:t>проходите обследование </a:t>
            </a:r>
            <a:r>
              <a:rPr lang="ru-RU" dirty="0"/>
              <a:t>на предмет наличия ВИЧ. Если же инфекция обнаружена, сразу же приступайте к своевременному, адекватному лечению, назначенному врачом.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07" y="2453855"/>
            <a:ext cx="3522549" cy="34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905" y="2653390"/>
            <a:ext cx="4794773" cy="3499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Твоя жизнь – твой выбор!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15" y="2768122"/>
            <a:ext cx="3993797" cy="3270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207" y="2049897"/>
            <a:ext cx="3926637" cy="4706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335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ВИЧ</a:t>
            </a:r>
            <a:r>
              <a:rPr lang="ru-RU" dirty="0" smtClean="0"/>
              <a:t> </a:t>
            </a:r>
            <a:r>
              <a:rPr lang="ru-RU" dirty="0" smtClean="0"/>
              <a:t>(вирус иммунодефицита человека)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29363"/>
            <a:ext cx="7583785" cy="437495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ВИЧ </a:t>
            </a:r>
            <a:r>
              <a:rPr lang="ru-RU" dirty="0" smtClean="0"/>
              <a:t>- </a:t>
            </a:r>
            <a:r>
              <a:rPr lang="ru-RU" altLang="ru-RU" dirty="0" smtClean="0"/>
              <a:t>инфекционное </a:t>
            </a:r>
            <a:r>
              <a:rPr lang="ru-RU" altLang="ru-RU" dirty="0"/>
              <a:t>хроническое заболевание, характеризующееся специфическим поражением иммунной системы, приводящим к медленному ее разрушению до формирования синдрома приобретенного иммунодефицита (СПИД</a:t>
            </a:r>
            <a:r>
              <a:rPr lang="ru-RU" altLang="ru-RU" dirty="0" smtClean="0"/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6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ВИЧ и СПИД – не одно и тоже!!</a:t>
            </a:r>
          </a:p>
          <a:p>
            <a:endParaRPr lang="ru-RU" sz="2600" b="1" dirty="0" smtClean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  <a:p>
            <a:r>
              <a:rPr lang="ru-RU" dirty="0"/>
              <a:t>СПИД – это последняя стадия ВИЧ-инфекции, когда защитная система организма разрушена. Заболевания, которые человек преодолевает в обычной жизни (</a:t>
            </a:r>
            <a:r>
              <a:rPr lang="ru-RU" i="1" dirty="0"/>
              <a:t>например, грипп или воспаление лёгких</a:t>
            </a:r>
            <a:r>
              <a:rPr lang="ru-RU" dirty="0"/>
              <a:t>), могут стать роковыми для людей, у которых СПИД.</a:t>
            </a:r>
          </a:p>
          <a:p>
            <a:endParaRPr lang="ru-RU" b="1" dirty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2129364"/>
            <a:ext cx="3856037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9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ВИЧ так опасен?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678011" cy="41070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попадании инфекции в организм, формируется «иммунный ответ», приводящий к уничтожению антигена.</a:t>
            </a:r>
          </a:p>
          <a:p>
            <a:r>
              <a:rPr lang="ru-RU" dirty="0" smtClean="0"/>
              <a:t>Вирус </a:t>
            </a:r>
            <a:r>
              <a:rPr lang="ru-RU" dirty="0"/>
              <a:t>иммунодефицита </a:t>
            </a:r>
            <a:r>
              <a:rPr lang="ru-RU" dirty="0" smtClean="0"/>
              <a:t>человека поражает Т-лимфоциты, которые участвуют в иммунном ответе.</a:t>
            </a:r>
          </a:p>
          <a:p>
            <a:r>
              <a:rPr lang="ru-RU" dirty="0" smtClean="0"/>
              <a:t>Иммунитет, то есть защитная система организма, падает.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Теперь любая инфекция может беспрепятственно хозяйничать в вашем организме!!</a:t>
            </a:r>
            <a:r>
              <a:rPr lang="ru-RU" sz="28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509" y="2336873"/>
            <a:ext cx="4600958" cy="36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Протекание болезни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71" y="2919598"/>
            <a:ext cx="6824660" cy="3736123"/>
          </a:xfrm>
        </p:spPr>
        <p:txBody>
          <a:bodyPr>
            <a:normAutofit/>
          </a:bodyPr>
          <a:lstStyle/>
          <a:p>
            <a:pPr marL="533400" indent="-533400" algn="just">
              <a:buFontTx/>
              <a:buAutoNum type="arabicPeriod"/>
              <a:defRPr/>
            </a:pPr>
            <a:r>
              <a:rPr lang="ru-RU" sz="2200" dirty="0"/>
              <a:t>Инкубационный период </a:t>
            </a:r>
            <a:r>
              <a:rPr lang="ru-RU" sz="2200" dirty="0">
                <a:solidFill>
                  <a:schemeClr val="bg1"/>
                </a:solidFill>
              </a:rPr>
              <a:t>(Период окна)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ru-RU" sz="2200" dirty="0"/>
              <a:t>Стадия первичных проявлений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ru-RU" altLang="ru-RU" sz="2200" dirty="0"/>
              <a:t>Латентный период</a:t>
            </a:r>
            <a:endParaRPr lang="ru-RU" sz="2200" dirty="0"/>
          </a:p>
          <a:p>
            <a:pPr marL="533400" indent="-533400" algn="just">
              <a:buFontTx/>
              <a:buAutoNum type="arabicPeriod"/>
              <a:defRPr/>
            </a:pPr>
            <a:r>
              <a:rPr lang="ru-RU" sz="2200" dirty="0"/>
              <a:t>Стадия вторичных проявлений </a:t>
            </a:r>
            <a:r>
              <a:rPr lang="ru-RU" sz="2200" dirty="0">
                <a:solidFill>
                  <a:schemeClr val="bg1"/>
                </a:solidFill>
              </a:rPr>
              <a:t>(</a:t>
            </a:r>
            <a:r>
              <a:rPr lang="ru-RU" altLang="ru-RU" sz="2200" dirty="0" err="1">
                <a:solidFill>
                  <a:schemeClr val="bg1"/>
                </a:solidFill>
              </a:rPr>
              <a:t>ПреСПИД</a:t>
            </a:r>
            <a:r>
              <a:rPr lang="ru-RU" altLang="ru-RU" sz="2200" dirty="0">
                <a:solidFill>
                  <a:schemeClr val="bg1"/>
                </a:solidFill>
              </a:rPr>
              <a:t>)</a:t>
            </a:r>
            <a:endParaRPr lang="ru-RU" sz="2200" dirty="0">
              <a:solidFill>
                <a:schemeClr val="bg1"/>
              </a:solidFill>
            </a:endParaRPr>
          </a:p>
          <a:p>
            <a:pPr marL="533400" indent="-533400" algn="just">
              <a:buFontTx/>
              <a:buAutoNum type="arabicPeriod"/>
              <a:defRPr/>
            </a:pPr>
            <a:r>
              <a:rPr lang="ru-RU" sz="2200" dirty="0"/>
              <a:t>Период поражений </a:t>
            </a:r>
            <a:r>
              <a:rPr lang="ru-RU" sz="2200" dirty="0">
                <a:solidFill>
                  <a:schemeClr val="bg1"/>
                </a:solidFill>
              </a:rPr>
              <a:t>(</a:t>
            </a:r>
            <a:r>
              <a:rPr lang="ru-RU" altLang="ru-RU" sz="2200" dirty="0">
                <a:solidFill>
                  <a:schemeClr val="bg1"/>
                </a:solidFill>
              </a:rPr>
              <a:t>Терминальная стадия)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7306574" y="2208362"/>
            <a:ext cx="4604765" cy="4011324"/>
            <a:chOff x="7349706" y="2070339"/>
            <a:chExt cx="4604765" cy="4011324"/>
          </a:xfrm>
        </p:grpSpPr>
        <p:sp>
          <p:nvSpPr>
            <p:cNvPr id="4" name="Овал 3"/>
            <p:cNvSpPr/>
            <p:nvPr/>
          </p:nvSpPr>
          <p:spPr>
            <a:xfrm>
              <a:off x="7349706" y="2070339"/>
              <a:ext cx="2363638" cy="12853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Заражение ВИЧ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9512060" y="2919598"/>
              <a:ext cx="2363638" cy="12853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Образование антител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7349706" y="4064973"/>
              <a:ext cx="2363638" cy="12853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СПИД</a:t>
              </a: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9590833" y="4796327"/>
              <a:ext cx="2363638" cy="128533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Смерть</a:t>
              </a:r>
              <a:endParaRPr lang="ru-RU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 rot="1353750">
              <a:off x="9309037" y="2893398"/>
              <a:ext cx="621102" cy="432727"/>
            </a:xfrm>
            <a:prstGeom prst="rightArrow">
              <a:avLst/>
            </a:prstGeom>
            <a:solidFill>
              <a:srgbClr val="EF551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353750">
              <a:off x="9292920" y="4910373"/>
              <a:ext cx="621102" cy="432727"/>
            </a:xfrm>
            <a:prstGeom prst="rightArrow">
              <a:avLst/>
            </a:prstGeom>
            <a:solidFill>
              <a:srgbClr val="EF551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8158315">
              <a:off x="9184406" y="3806499"/>
              <a:ext cx="621102" cy="432727"/>
            </a:xfrm>
            <a:prstGeom prst="rightArrow">
              <a:avLst/>
            </a:prstGeom>
            <a:solidFill>
              <a:srgbClr val="EF551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930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charset="0"/>
              </a:rPr>
              <a:t>Инкубационный </a:t>
            </a:r>
            <a:r>
              <a:rPr lang="ru-RU" b="1" dirty="0" smtClean="0">
                <a:latin typeface="Arial" charset="0"/>
              </a:rPr>
              <a:t>период (</a:t>
            </a:r>
            <a:r>
              <a:rPr lang="ru-RU" dirty="0"/>
              <a:t>Период </a:t>
            </a:r>
            <a:r>
              <a:rPr lang="ru-RU" dirty="0" smtClean="0"/>
              <a:t>окна)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7756313" cy="3796508"/>
          </a:xfrm>
        </p:spPr>
        <p:txBody>
          <a:bodyPr/>
          <a:lstStyle/>
          <a:p>
            <a:r>
              <a:rPr lang="ru-RU" dirty="0" smtClean="0"/>
              <a:t>Длительность </a:t>
            </a:r>
            <a:r>
              <a:rPr lang="ru-RU" altLang="ru-RU" dirty="0"/>
              <a:t>от 3-х недель до 3 месяцев (по другим данным — от 2 недель до 1 года</a:t>
            </a:r>
            <a:r>
              <a:rPr lang="ru-RU" altLang="ru-RU" dirty="0"/>
              <a:t>)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Вы можете быть носителем ВИЧ и не знать от этом!!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/>
              <a:t>Время </a:t>
            </a:r>
            <a:r>
              <a:rPr lang="ru-RU" dirty="0"/>
              <a:t>от момента проникновения вируса в организм до появления антител к ВИЧ.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 время анализы не регистрируют заболевание, но человек уже может заражать других, не подозревая об этом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705" y="2251614"/>
            <a:ext cx="3033858" cy="37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 знать: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2165230"/>
            <a:ext cx="6823495" cy="4356340"/>
          </a:xfrm>
        </p:spPr>
        <p:txBody>
          <a:bodyPr>
            <a:normAutofit/>
          </a:bodyPr>
          <a:lstStyle/>
          <a:p>
            <a:pPr marL="533400" indent="-533400" algn="ctr">
              <a:buFont typeface="Monotype Sorts" pitchFamily="2" charset="2"/>
              <a:buNone/>
              <a:defRPr/>
            </a:pPr>
            <a:r>
              <a:rPr lang="ru-RU" sz="2800" b="1" u="sng" dirty="0">
                <a:solidFill>
                  <a:schemeClr val="bg1"/>
                </a:solidFill>
              </a:rPr>
              <a:t>Основные положения ст. 122 УК РФ:</a:t>
            </a:r>
          </a:p>
          <a:p>
            <a:pPr algn="just">
              <a:buClr>
                <a:srgbClr val="FFCC00"/>
              </a:buClr>
              <a:defRPr/>
            </a:pPr>
            <a:r>
              <a:rPr lang="ru-RU" sz="2600" dirty="0"/>
              <a:t>Заведомое </a:t>
            </a:r>
            <a:r>
              <a:rPr lang="ru-RU" sz="2600" dirty="0" err="1"/>
              <a:t>поставление</a:t>
            </a:r>
            <a:r>
              <a:rPr lang="ru-RU" sz="2600" dirty="0"/>
              <a:t> другого лица в опасность заражения ВИЧ-инфекцией наказывается ограничением свободы на срок до трех лет, либо арестом на срок от </a:t>
            </a:r>
            <a:r>
              <a:rPr lang="ru-RU" sz="2600" dirty="0" smtClean="0"/>
              <a:t>3 </a:t>
            </a:r>
            <a:r>
              <a:rPr lang="ru-RU" sz="2600" dirty="0"/>
              <a:t>до </a:t>
            </a:r>
            <a:r>
              <a:rPr lang="ru-RU" sz="2600" dirty="0" smtClean="0"/>
              <a:t>6 </a:t>
            </a:r>
            <a:r>
              <a:rPr lang="ru-RU" sz="2600" dirty="0"/>
              <a:t>месяцев, либо лишением свободы на срок до </a:t>
            </a:r>
            <a:r>
              <a:rPr lang="ru-RU" sz="2600" dirty="0" smtClean="0"/>
              <a:t>1 </a:t>
            </a:r>
            <a:r>
              <a:rPr lang="ru-RU" sz="2600" dirty="0"/>
              <a:t>года.</a:t>
            </a:r>
          </a:p>
          <a:p>
            <a:pPr algn="just">
              <a:buClr>
                <a:srgbClr val="FFCC00"/>
              </a:buClr>
              <a:defRPr/>
            </a:pPr>
            <a:r>
              <a:rPr lang="ru-RU" sz="2600" dirty="0"/>
              <a:t>Заражение другого лица ВИЧ-инфекцией лицом, </a:t>
            </a:r>
            <a:r>
              <a:rPr lang="ru-RU" sz="2600" u="sng" dirty="0">
                <a:solidFill>
                  <a:srgbClr val="FFC000"/>
                </a:solidFill>
              </a:rPr>
              <a:t>знавшем</a:t>
            </a:r>
            <a:r>
              <a:rPr lang="ru-RU" sz="2600" dirty="0"/>
              <a:t> о наличии у него этой болезни, наказывается лишением свободы на срок до </a:t>
            </a:r>
            <a:r>
              <a:rPr lang="ru-RU" sz="2600" dirty="0" smtClean="0"/>
              <a:t>5 </a:t>
            </a:r>
            <a:r>
              <a:rPr lang="ru-RU" sz="2600" dirty="0"/>
              <a:t>лет.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53" y="2332953"/>
            <a:ext cx="4663524" cy="38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2я и 3я стадии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7230101" cy="4262335"/>
          </a:xfrm>
        </p:spPr>
        <p:txBody>
          <a:bodyPr>
            <a:normAutofit lnSpcReduction="10000"/>
          </a:bodyPr>
          <a:lstStyle/>
          <a:p>
            <a:r>
              <a:rPr lang="ru-RU" altLang="ru-RU" b="1" dirty="0" smtClean="0"/>
              <a:t>2я стадия (Продромальный период)</a:t>
            </a:r>
            <a:r>
              <a:rPr lang="ru-RU" altLang="ru-RU" dirty="0"/>
              <a:t> — стадия первичного инфицирования, до 1 месяца. </a:t>
            </a:r>
            <a:endParaRPr lang="ru-RU" altLang="ru-RU" dirty="0" smtClean="0"/>
          </a:p>
          <a:p>
            <a:pPr lvl="1"/>
            <a:r>
              <a:rPr lang="ru-RU" altLang="ru-RU" dirty="0" smtClean="0"/>
              <a:t>Клинические </a:t>
            </a:r>
            <a:r>
              <a:rPr lang="ru-RU" altLang="ru-RU" dirty="0"/>
              <a:t>проявления: </a:t>
            </a:r>
            <a:r>
              <a:rPr lang="ru-RU" altLang="ru-RU" dirty="0">
                <a:hlinkClick r:id="rId2" tooltip="Субфебрильная температура"/>
              </a:rPr>
              <a:t>субфебрильная температура</a:t>
            </a:r>
            <a:r>
              <a:rPr lang="ru-RU" altLang="ru-RU" dirty="0"/>
              <a:t>, </a:t>
            </a:r>
            <a:r>
              <a:rPr lang="ru-RU" altLang="ru-RU" dirty="0">
                <a:hlinkClick r:id="rId3" tooltip="Крапивница"/>
              </a:rPr>
              <a:t>крапивница</a:t>
            </a:r>
            <a:r>
              <a:rPr lang="ru-RU" altLang="ru-RU" dirty="0"/>
              <a:t>, </a:t>
            </a:r>
            <a:r>
              <a:rPr lang="ru-RU" altLang="ru-RU" dirty="0">
                <a:hlinkClick r:id="rId4" tooltip="Стоматит"/>
              </a:rPr>
              <a:t>стоматит</a:t>
            </a:r>
            <a:r>
              <a:rPr lang="ru-RU" altLang="ru-RU" dirty="0"/>
              <a:t>, воспаление </a:t>
            </a:r>
            <a:r>
              <a:rPr lang="ru-RU" altLang="ru-RU" dirty="0">
                <a:hlinkClick r:id="rId5" tooltip="Лимфатические узлы"/>
              </a:rPr>
              <a:t>лимфатических узлов</a:t>
            </a:r>
            <a:r>
              <a:rPr lang="ru-RU" altLang="ru-RU" dirty="0"/>
              <a:t> — они становятся увеличенными, мягкими и болезненными (проходит под маской инфекционного </a:t>
            </a:r>
            <a:r>
              <a:rPr lang="ru-RU" altLang="ru-RU" dirty="0">
                <a:hlinkClick r:id="rId6" tooltip="Мононуклеоз"/>
              </a:rPr>
              <a:t>мононуклеоза</a:t>
            </a:r>
            <a:r>
              <a:rPr lang="ru-RU" altLang="ru-RU" dirty="0"/>
              <a:t>). Максимальная концентрация вируса, антител появляется только в самом конце </a:t>
            </a:r>
            <a:r>
              <a:rPr lang="ru-RU" altLang="ru-RU" dirty="0" smtClean="0"/>
              <a:t>этого периода</a:t>
            </a:r>
            <a:r>
              <a:rPr lang="ru-RU" altLang="ru-RU" dirty="0"/>
              <a:t>.</a:t>
            </a:r>
          </a:p>
          <a:p>
            <a:r>
              <a:rPr lang="ru-RU" altLang="ru-RU" b="1" dirty="0" smtClean="0"/>
              <a:t>3я стадия(Латентный период)</a:t>
            </a:r>
            <a:r>
              <a:rPr lang="ru-RU" altLang="ru-RU" dirty="0"/>
              <a:t> — 5-10 </a:t>
            </a:r>
            <a:r>
              <a:rPr lang="ru-RU" altLang="ru-RU" dirty="0" smtClean="0"/>
              <a:t>лет</a:t>
            </a:r>
          </a:p>
          <a:p>
            <a:pPr lvl="1"/>
            <a:r>
              <a:rPr lang="ru-RU" altLang="ru-RU" dirty="0"/>
              <a:t>Клинические проявления:</a:t>
            </a:r>
            <a:r>
              <a:rPr lang="ru-RU" altLang="ru-RU" dirty="0" smtClean="0"/>
              <a:t> </a:t>
            </a:r>
            <a:r>
              <a:rPr lang="ru-RU" altLang="ru-RU" dirty="0"/>
              <a:t>единственное проявление — стойкое увеличение лимфатических узлов (плотные, безболезненные) — </a:t>
            </a:r>
            <a:r>
              <a:rPr lang="ru-RU" altLang="ru-RU" dirty="0" err="1">
                <a:hlinkClick r:id="rId7" tooltip="Лимфоаденопатия"/>
              </a:rPr>
              <a:t>лимфоаденопатия</a:t>
            </a:r>
            <a:r>
              <a:rPr lang="ru-RU" alt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7625" y="2147091"/>
            <a:ext cx="3746160" cy="43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3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болезни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6790154" cy="420195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 smtClean="0"/>
              <a:t>4я стадия (</a:t>
            </a:r>
            <a:r>
              <a:rPr lang="ru-RU" altLang="ru-RU" b="1" dirty="0" err="1" smtClean="0"/>
              <a:t>ПреСПИД</a:t>
            </a:r>
            <a:r>
              <a:rPr lang="ru-RU" altLang="ru-RU" b="1" dirty="0" smtClean="0"/>
              <a:t>)</a:t>
            </a:r>
            <a:r>
              <a:rPr lang="ru-RU" altLang="ru-RU" dirty="0"/>
              <a:t> — продолжительность 1-2 года — начало угнетения клеточного иммунитета. </a:t>
            </a:r>
            <a:endParaRPr lang="ru-RU" altLang="ru-RU" dirty="0" smtClean="0"/>
          </a:p>
          <a:p>
            <a:pPr lvl="1"/>
            <a:r>
              <a:rPr lang="ru-RU" altLang="ru-RU" dirty="0"/>
              <a:t>Клинические проявления: </a:t>
            </a:r>
            <a:r>
              <a:rPr lang="ru-RU" altLang="ru-RU" dirty="0" smtClean="0"/>
              <a:t>Часто </a:t>
            </a:r>
            <a:r>
              <a:rPr lang="ru-RU" altLang="ru-RU" dirty="0"/>
              <a:t>рецидивирующий герпес — долго не заживающие изъязвления слизистой рта, половых органов, </a:t>
            </a:r>
            <a:r>
              <a:rPr lang="ru-RU" altLang="ru-RU" dirty="0">
                <a:hlinkClick r:id="rId2" tooltip="Стоматит"/>
              </a:rPr>
              <a:t>стоматит</a:t>
            </a:r>
            <a:r>
              <a:rPr lang="ru-RU" altLang="ru-RU" dirty="0"/>
              <a:t>. </a:t>
            </a:r>
            <a:r>
              <a:rPr lang="ru-RU" altLang="ru-RU" dirty="0">
                <a:hlinkClick r:id="rId3" tooltip="Лейкоплакия"/>
              </a:rPr>
              <a:t>Лейкоплакия</a:t>
            </a:r>
            <a:r>
              <a:rPr lang="ru-RU" altLang="ru-RU" dirty="0"/>
              <a:t> языка (разрастание сосочкового слоя — «волокнистый язык»). </a:t>
            </a:r>
            <a:r>
              <a:rPr lang="ru-RU" altLang="ru-RU" dirty="0">
                <a:hlinkClick r:id="rId4" tooltip="Кандидоз"/>
              </a:rPr>
              <a:t>Кандидоз</a:t>
            </a:r>
            <a:r>
              <a:rPr lang="ru-RU" altLang="ru-RU" dirty="0"/>
              <a:t> — слизистой рта, половых органов.</a:t>
            </a:r>
          </a:p>
          <a:p>
            <a:r>
              <a:rPr lang="ru-RU" altLang="ru-RU" b="1" dirty="0" smtClean="0"/>
              <a:t>Терминальная </a:t>
            </a:r>
            <a:r>
              <a:rPr lang="ru-RU" altLang="ru-RU" b="1" dirty="0"/>
              <a:t>стадия</a:t>
            </a:r>
            <a:r>
              <a:rPr lang="ru-RU" altLang="ru-RU" dirty="0"/>
              <a:t> — </a:t>
            </a:r>
            <a:r>
              <a:rPr lang="ru-RU" altLang="ru-RU" dirty="0">
                <a:hlinkClick r:id="rId5" tooltip="СПИД"/>
              </a:rPr>
              <a:t>СПИД</a:t>
            </a:r>
            <a:r>
              <a:rPr lang="ru-RU" altLang="ru-RU" dirty="0"/>
              <a:t> — 1-2 года</a:t>
            </a:r>
            <a:r>
              <a:rPr lang="ru-RU" altLang="ru-RU" dirty="0" smtClean="0"/>
              <a:t>.</a:t>
            </a:r>
          </a:p>
          <a:p>
            <a:pPr lvl="1"/>
            <a:r>
              <a:rPr lang="ru-RU" altLang="ru-RU" dirty="0"/>
              <a:t>Клинические проявления</a:t>
            </a:r>
            <a:r>
              <a:rPr lang="ru-RU" altLang="ru-RU" dirty="0" smtClean="0"/>
              <a:t>:</a:t>
            </a:r>
            <a:r>
              <a:rPr lang="ru-RU" dirty="0"/>
              <a:t> необъяснимая </a:t>
            </a:r>
            <a:r>
              <a:rPr lang="ru-RU" u="sng" dirty="0">
                <a:solidFill>
                  <a:srgbClr val="FFC000"/>
                </a:solidFill>
              </a:rPr>
              <a:t>лихорадка</a:t>
            </a:r>
            <a:r>
              <a:rPr lang="ru-RU" dirty="0"/>
              <a:t> более 3-х </a:t>
            </a:r>
            <a:r>
              <a:rPr lang="ru-RU" dirty="0" smtClean="0"/>
              <a:t>месяцев, </a:t>
            </a:r>
            <a:r>
              <a:rPr lang="ru-RU" u="sng" dirty="0">
                <a:solidFill>
                  <a:srgbClr val="FFC000"/>
                </a:solidFill>
              </a:rPr>
              <a:t>Хроническая диарея </a:t>
            </a:r>
            <a:r>
              <a:rPr lang="ru-RU" dirty="0"/>
              <a:t>не менее 2-х </a:t>
            </a:r>
            <a:r>
              <a:rPr lang="ru-RU" dirty="0" smtClean="0"/>
              <a:t>месяцев, </a:t>
            </a:r>
            <a:r>
              <a:rPr lang="ru-RU" dirty="0"/>
              <a:t>Необъяснимое </a:t>
            </a:r>
            <a:r>
              <a:rPr lang="ru-RU" u="sng" dirty="0">
                <a:solidFill>
                  <a:srgbClr val="FFC000"/>
                </a:solidFill>
              </a:rPr>
              <a:t>уменьшение массы тела</a:t>
            </a:r>
            <a:r>
              <a:rPr lang="ru-RU" dirty="0"/>
              <a:t> свыше 10</a:t>
            </a:r>
            <a:r>
              <a:rPr lang="ru-RU" dirty="0" smtClean="0"/>
              <a:t>%, </a:t>
            </a:r>
            <a:r>
              <a:rPr lang="ru-RU" u="sng" dirty="0">
                <a:solidFill>
                  <a:srgbClr val="FFC000"/>
                </a:solidFill>
              </a:rPr>
              <a:t>Пневмония</a:t>
            </a:r>
            <a:r>
              <a:rPr lang="ru-RU" dirty="0"/>
              <a:t> неясной этиологии, устойчивая к стандартной </a:t>
            </a:r>
            <a:r>
              <a:rPr lang="ru-RU" dirty="0" smtClean="0"/>
              <a:t>антибиотикотерапии, </a:t>
            </a:r>
            <a:r>
              <a:rPr lang="ru-RU" dirty="0"/>
              <a:t>Неуклонно прогрессирующая </a:t>
            </a:r>
            <a:r>
              <a:rPr lang="ru-RU" u="sng" dirty="0" err="1" smtClean="0">
                <a:solidFill>
                  <a:srgbClr val="FFC000"/>
                </a:solidFill>
              </a:rPr>
              <a:t>лимфопения</a:t>
            </a:r>
            <a:r>
              <a:rPr lang="ru-RU" dirty="0" smtClean="0"/>
              <a:t>, </a:t>
            </a:r>
            <a:r>
              <a:rPr lang="ru-RU" u="sng" dirty="0" smtClean="0">
                <a:solidFill>
                  <a:srgbClr val="FFC000"/>
                </a:solidFill>
              </a:rPr>
              <a:t>ОПУХОЛИ</a:t>
            </a:r>
            <a:r>
              <a:rPr lang="ru-RU" dirty="0" smtClean="0"/>
              <a:t>.</a:t>
            </a:r>
            <a:endParaRPr lang="ru-RU" altLang="ru-RU" u="sng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740" y="2142804"/>
            <a:ext cx="4478097" cy="39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передачи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5884381" cy="42522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Половой путь – любые виды незащищенного секса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При переливании инфицированной крови от донора к реципиенту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У наркоманов – при использовании одного шприца для введения </a:t>
            </a:r>
            <a:r>
              <a:rPr lang="ru-RU" dirty="0" smtClean="0"/>
              <a:t>наркотика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При любых манипуляциях, когда </a:t>
            </a:r>
            <a:r>
              <a:rPr lang="ru-RU" dirty="0"/>
              <a:t>инфицированной </a:t>
            </a:r>
            <a:r>
              <a:rPr lang="ru-RU" dirty="0" smtClean="0"/>
              <a:t>кровь может контактировать с вашей кровью, лимфой и т.п.  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Во </a:t>
            </a:r>
            <a:r>
              <a:rPr lang="ru-RU" dirty="0"/>
              <a:t>время родов от матери к ребенку, во время беременности через плаценту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При кормлении грудью (если мать ВИЧ-положительна)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43" y="2572110"/>
            <a:ext cx="5343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285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547</TotalTime>
  <Words>584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Monotype Sorts</vt:lpstr>
      <vt:lpstr>Trebuchet MS</vt:lpstr>
      <vt:lpstr>Берлин</vt:lpstr>
      <vt:lpstr>СПИД, ВИЧ</vt:lpstr>
      <vt:lpstr>ВИЧ (вирус иммунодефицита человека)</vt:lpstr>
      <vt:lpstr>Чем ВИЧ так опасен? </vt:lpstr>
      <vt:lpstr>Протекание болезни </vt:lpstr>
      <vt:lpstr>Инкубационный период (Период окна)</vt:lpstr>
      <vt:lpstr>Важно знать:</vt:lpstr>
      <vt:lpstr>2я и 3я стадии</vt:lpstr>
      <vt:lpstr>Завершение болезни</vt:lpstr>
      <vt:lpstr>Пути передачи</vt:lpstr>
      <vt:lpstr>Безопасные контакты</vt:lpstr>
      <vt:lpstr>ВИЧ в России</vt:lpstr>
      <vt:lpstr>Еще немного статистики:</vt:lpstr>
      <vt:lpstr>Основные причины заражений:</vt:lpstr>
      <vt:lpstr>ВИЧ = смерть?</vt:lpstr>
      <vt:lpstr>ВИЧ ≠ смерть!</vt:lpstr>
      <vt:lpstr>Не нужно бояться, нужно знать!!</vt:lpstr>
      <vt:lpstr>Твоя жизнь – твой выбор!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Елена_Н</dc:creator>
  <cp:lastModifiedBy>Елена_Н</cp:lastModifiedBy>
  <cp:revision>36</cp:revision>
  <dcterms:created xsi:type="dcterms:W3CDTF">2018-05-15T11:53:51Z</dcterms:created>
  <dcterms:modified xsi:type="dcterms:W3CDTF">2018-05-15T21:01:52Z</dcterms:modified>
</cp:coreProperties>
</file>