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5" r:id="rId2"/>
    <p:sldId id="277" r:id="rId3"/>
    <p:sldId id="283" r:id="rId4"/>
    <p:sldId id="288" r:id="rId5"/>
    <p:sldId id="278" r:id="rId6"/>
    <p:sldId id="279" r:id="rId7"/>
    <p:sldId id="280" r:id="rId8"/>
    <p:sldId id="289" r:id="rId9"/>
    <p:sldId id="290" r:id="rId10"/>
    <p:sldId id="282" r:id="rId11"/>
    <p:sldId id="281" r:id="rId12"/>
    <p:sldId id="291" r:id="rId13"/>
    <p:sldId id="294" r:id="rId14"/>
    <p:sldId id="284" r:id="rId15"/>
    <p:sldId id="286" r:id="rId16"/>
    <p:sldId id="295" r:id="rId17"/>
    <p:sldId id="271" r:id="rId18"/>
    <p:sldId id="272" r:id="rId19"/>
    <p:sldId id="256" r:id="rId20"/>
    <p:sldId id="257" r:id="rId21"/>
    <p:sldId id="259" r:id="rId22"/>
    <p:sldId id="260" r:id="rId23"/>
    <p:sldId id="266" r:id="rId24"/>
    <p:sldId id="258" r:id="rId25"/>
    <p:sldId id="267" r:id="rId26"/>
    <p:sldId id="274" r:id="rId27"/>
    <p:sldId id="269" r:id="rId28"/>
    <p:sldId id="270" r:id="rId29"/>
    <p:sldId id="293" r:id="rId30"/>
    <p:sldId id="27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тьяна Леванова" initials="ТЛ" lastIdx="0" clrIdx="0">
    <p:extLst>
      <p:ext uri="{19B8F6BF-5375-455C-9EA6-DF929625EA0E}">
        <p15:presenceInfo xmlns:p15="http://schemas.microsoft.com/office/powerpoint/2012/main" userId="b2d089f11456ec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8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ACE1C-71B6-4127-83F5-0AB53C7DBA4D}" type="datetimeFigureOut">
              <a:rPr lang="ru-RU" smtClean="0"/>
              <a:t>11.04.2022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FC392-3A01-4C8A-9079-36AC7FF662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6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12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>
            <a:headEnd/>
            <a:tailEnd/>
          </a:ln>
        </p:spPr>
      </p:sp>
      <p:sp>
        <p:nvSpPr>
          <p:cNvPr id="17411" name="Shape 12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412" name="Shape 130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1851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hape 12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>
            <a:headEnd/>
            <a:tailEnd/>
          </a:ln>
        </p:spPr>
      </p:sp>
      <p:sp>
        <p:nvSpPr>
          <p:cNvPr id="25603" name="Shape 12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604" name="Shape 130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3431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hape 15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>
            <a:headEnd/>
            <a:tailEnd/>
          </a:ln>
        </p:spPr>
      </p:sp>
      <p:sp>
        <p:nvSpPr>
          <p:cNvPr id="18435" name="Shape 15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436" name="Shape 15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0145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hape 15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>
            <a:headEnd/>
            <a:tailEnd/>
          </a:ln>
        </p:spPr>
      </p:sp>
      <p:sp>
        <p:nvSpPr>
          <p:cNvPr id="31747" name="Shape 15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748" name="Shape 15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1894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hape 15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>
            <a:headEnd/>
            <a:tailEnd/>
          </a:ln>
        </p:spPr>
      </p:sp>
      <p:sp>
        <p:nvSpPr>
          <p:cNvPr id="33795" name="Shape 15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796" name="Shape 15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0095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hape 15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>
            <a:headEnd/>
            <a:tailEnd/>
          </a:ln>
        </p:spPr>
      </p:sp>
      <p:sp>
        <p:nvSpPr>
          <p:cNvPr id="22531" name="Shape 15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532" name="Shape 15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9907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hape 15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w="9525">
            <a:headEnd/>
            <a:tailEnd/>
          </a:ln>
        </p:spPr>
      </p:sp>
      <p:sp>
        <p:nvSpPr>
          <p:cNvPr id="23555" name="Shape 15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556" name="Shape 15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6143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hape 153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headEnd/>
            <a:tailEnd/>
          </a:ln>
        </p:spPr>
      </p:sp>
      <p:sp>
        <p:nvSpPr>
          <p:cNvPr id="36867" name="Shape 15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>
                <a:srgbClr val="000000"/>
              </a:buClr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868" name="Shape 15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7364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Google Shape;51;g717431b55f_0_2:notes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5362" name="Google Shape;52;g717431b55f_0_2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7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64;g7fa1266bc4_0_5:notes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7410" name="Google Shape;65;g7fa1266bc4_0_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24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CD9E-0DFB-47F7-B805-126D96FBDB40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9693-056A-4E1E-B430-5533633BE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14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CD9E-0DFB-47F7-B805-126D96FBDB40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9693-056A-4E1E-B430-5533633BE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54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CD9E-0DFB-47F7-B805-126D96FBDB40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9693-056A-4E1E-B430-5533633BE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61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5195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CD9E-0DFB-47F7-B805-126D96FBDB40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9693-056A-4E1E-B430-5533633BE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95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CD9E-0DFB-47F7-B805-126D96FBDB40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9693-056A-4E1E-B430-5533633BE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09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CD9E-0DFB-47F7-B805-126D96FBDB40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9693-056A-4E1E-B430-5533633BE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5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CD9E-0DFB-47F7-B805-126D96FBDB40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9693-056A-4E1E-B430-5533633BE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8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CD9E-0DFB-47F7-B805-126D96FBDB40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9693-056A-4E1E-B430-5533633BE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2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CD9E-0DFB-47F7-B805-126D96FBDB40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9693-056A-4E1E-B430-5533633BE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26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CD9E-0DFB-47F7-B805-126D96FBDB40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9693-056A-4E1E-B430-5533633BE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87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CD9E-0DFB-47F7-B805-126D96FBDB40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9693-056A-4E1E-B430-5533633BE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5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CCD9E-0DFB-47F7-B805-126D96FBDB40}" type="datetimeFigureOut">
              <a:rPr lang="en-US" smtClean="0"/>
              <a:pPr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49693-056A-4E1E-B430-5533633BE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2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jpg"/><Relationship Id="rId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image" Target="../media/image5.pn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8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5.png"/><Relationship Id="rId7" Type="http://schemas.openxmlformats.org/officeDocument/2006/relationships/image" Target="../media/image7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370"/>
            <a:ext cx="12192000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Shape 124"/>
          <p:cNvSpPr>
            <a:spLocks noChangeArrowheads="1"/>
          </p:cNvSpPr>
          <p:nvPr/>
        </p:nvSpPr>
        <p:spPr bwMode="auto">
          <a:xfrm>
            <a:off x="0" y="5562600"/>
            <a:ext cx="12192000" cy="1295400"/>
          </a:xfrm>
          <a:prstGeom prst="rect">
            <a:avLst/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2052" name="Shape 125"/>
          <p:cNvSpPr>
            <a:spLocks noChangeArrowheads="1"/>
          </p:cNvSpPr>
          <p:nvPr/>
        </p:nvSpPr>
        <p:spPr bwMode="auto">
          <a:xfrm>
            <a:off x="0" y="-27431"/>
            <a:ext cx="12192000" cy="1185863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pic>
        <p:nvPicPr>
          <p:cNvPr id="2053" name="Shape 12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360363"/>
            <a:ext cx="18288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Shape 93"/>
          <p:cNvSpPr txBox="1">
            <a:spLocks noChangeArrowheads="1"/>
          </p:cNvSpPr>
          <p:nvPr/>
        </p:nvSpPr>
        <p:spPr bwMode="auto">
          <a:xfrm>
            <a:off x="2208214" y="2420939"/>
            <a:ext cx="7559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lnSpc>
                <a:spcPts val="2600"/>
              </a:lnSpc>
              <a:buClr>
                <a:srgbClr val="000000"/>
              </a:buClr>
              <a:buSzPct val="25000"/>
            </a:pPr>
            <a:r>
              <a:rPr lang="ru-RU" altLang="ru-RU" sz="2800" b="1" dirty="0">
                <a:solidFill>
                  <a:srgbClr val="F3F3F3"/>
                </a:solidFill>
              </a:rPr>
              <a:t>Кафедра</a:t>
            </a:r>
          </a:p>
          <a:p>
            <a:pPr algn="ctr">
              <a:lnSpc>
                <a:spcPts val="2600"/>
              </a:lnSpc>
              <a:buClr>
                <a:srgbClr val="000000"/>
              </a:buClr>
              <a:buSzPct val="25000"/>
            </a:pPr>
            <a:endParaRPr lang="ru-RU" altLang="ru-RU" sz="2800" b="1" dirty="0">
              <a:solidFill>
                <a:srgbClr val="F3F3F3"/>
              </a:solidFill>
            </a:endParaRPr>
          </a:p>
          <a:p>
            <a:pPr algn="ctr">
              <a:lnSpc>
                <a:spcPts val="2600"/>
              </a:lnSpc>
              <a:buClr>
                <a:srgbClr val="000000"/>
              </a:buClr>
              <a:buSzPct val="25000"/>
            </a:pPr>
            <a:r>
              <a:rPr lang="ru-RU" altLang="ru-RU" sz="2800" b="1" dirty="0">
                <a:solidFill>
                  <a:srgbClr val="F3F3F3"/>
                </a:solidFill>
              </a:rPr>
              <a:t>ТЕОРИИ УПРАВЛЕНИЯ И ДИНАМИКИ СИСТЕМ</a:t>
            </a:r>
          </a:p>
          <a:p>
            <a:pPr algn="ctr">
              <a:lnSpc>
                <a:spcPts val="2600"/>
              </a:lnSpc>
              <a:buClr>
                <a:srgbClr val="000000"/>
              </a:buClr>
              <a:buSzPct val="25000"/>
            </a:pPr>
            <a:endParaRPr lang="ru-RU" altLang="ru-RU" sz="2800" b="1" dirty="0">
              <a:solidFill>
                <a:srgbClr val="F3F3F3"/>
              </a:solidFill>
            </a:endParaRPr>
          </a:p>
          <a:p>
            <a:pPr algn="ctr">
              <a:lnSpc>
                <a:spcPts val="2600"/>
              </a:lnSpc>
              <a:buClr>
                <a:srgbClr val="000000"/>
              </a:buClr>
              <a:buSzPct val="25000"/>
            </a:pPr>
            <a:endParaRPr lang="ru-RU" altLang="ru-RU" sz="2800" b="1" dirty="0">
              <a:solidFill>
                <a:srgbClr val="F3F3F3"/>
              </a:solidFill>
            </a:endParaRPr>
          </a:p>
          <a:p>
            <a:pPr algn="ctr">
              <a:lnSpc>
                <a:spcPts val="2600"/>
              </a:lnSpc>
              <a:buClr>
                <a:srgbClr val="000000"/>
              </a:buClr>
              <a:buSzPct val="25000"/>
            </a:pPr>
            <a:r>
              <a:rPr lang="ru-RU" altLang="ru-RU" sz="2000" b="1" dirty="0">
                <a:solidFill>
                  <a:srgbClr val="F3F3F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Апрель 2022</a:t>
            </a:r>
            <a:br>
              <a:rPr lang="ru-RU" altLang="ru-RU" sz="2800" b="1" dirty="0">
                <a:solidFill>
                  <a:srgbClr val="F3F3F3"/>
                </a:solidFill>
              </a:rPr>
            </a:br>
            <a:endParaRPr lang="ru-RU" altLang="ru-RU" sz="2800" b="1" dirty="0">
              <a:solidFill>
                <a:srgbClr val="F3F3F3"/>
              </a:solidFill>
            </a:endParaRPr>
          </a:p>
          <a:p>
            <a:pPr algn="ctr">
              <a:lnSpc>
                <a:spcPts val="2600"/>
              </a:lnSpc>
              <a:buClr>
                <a:srgbClr val="000000"/>
              </a:buClr>
              <a:buSzPct val="25000"/>
            </a:pPr>
            <a:endParaRPr lang="ru-RU" altLang="ru-RU" sz="2800" b="1" dirty="0">
              <a:solidFill>
                <a:srgbClr val="F3F3F3"/>
              </a:solidFill>
            </a:endParaRPr>
          </a:p>
        </p:txBody>
      </p:sp>
      <p:pic>
        <p:nvPicPr>
          <p:cNvPr id="205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404813"/>
            <a:ext cx="33543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907485" y="2967335"/>
            <a:ext cx="377026" cy="42575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ts val="2600"/>
              </a:lnSpc>
              <a:buClr>
                <a:schemeClr val="dk1"/>
              </a:buClr>
              <a:buSzPct val="25000"/>
              <a:defRPr/>
            </a:pPr>
            <a:r>
              <a:rPr lang="ru-RU" sz="5400" b="1" kern="0" dirty="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7268605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"/>
            <a:ext cx="12192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Shape 124"/>
          <p:cNvSpPr>
            <a:spLocks noChangeArrowheads="1"/>
          </p:cNvSpPr>
          <p:nvPr/>
        </p:nvSpPr>
        <p:spPr bwMode="auto">
          <a:xfrm>
            <a:off x="0" y="1989138"/>
            <a:ext cx="12192000" cy="2519362"/>
          </a:xfrm>
          <a:prstGeom prst="rect">
            <a:avLst/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6388" name="Shape 158"/>
          <p:cNvSpPr txBox="1">
            <a:spLocks noChangeArrowheads="1"/>
          </p:cNvSpPr>
          <p:nvPr/>
        </p:nvSpPr>
        <p:spPr bwMode="auto">
          <a:xfrm>
            <a:off x="2058989" y="2205038"/>
            <a:ext cx="8074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lnSpc>
                <a:spcPts val="2200"/>
              </a:lnSpc>
              <a:buClr>
                <a:srgbClr val="0064A8"/>
              </a:buClr>
              <a:buSzPct val="25000"/>
            </a:pPr>
            <a:r>
              <a:rPr lang="ru-RU" altLang="ru-RU" sz="3200" b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СОТРУДНИЧЕСТВО</a:t>
            </a:r>
            <a:endParaRPr lang="ru-RU" altLang="ru-RU" sz="32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6389" name="TextBox 20"/>
          <p:cNvSpPr txBox="1">
            <a:spLocks noChangeArrowheads="1"/>
          </p:cNvSpPr>
          <p:nvPr/>
        </p:nvSpPr>
        <p:spPr bwMode="auto">
          <a:xfrm>
            <a:off x="4583114" y="5300663"/>
            <a:ext cx="12969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Университет г.Гента</a:t>
            </a:r>
          </a:p>
          <a:p>
            <a:pPr eaLnBrk="1" hangingPunct="1"/>
            <a:r>
              <a:rPr lang="ru-RU" altLang="ru-RU" sz="1200" b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(Бельгия) </a:t>
            </a:r>
            <a:endParaRPr lang="ru-RU" altLang="ru-RU" sz="1200" b="1">
              <a:solidFill>
                <a:schemeClr val="bg1"/>
              </a:solidFill>
            </a:endParaRPr>
          </a:p>
        </p:txBody>
      </p:sp>
      <p:sp>
        <p:nvSpPr>
          <p:cNvPr id="16390" name="TextBox 21"/>
          <p:cNvSpPr txBox="1">
            <a:spLocks noChangeArrowheads="1"/>
          </p:cNvSpPr>
          <p:nvPr/>
        </p:nvSpPr>
        <p:spPr bwMode="auto">
          <a:xfrm>
            <a:off x="3081339" y="759588"/>
            <a:ext cx="1574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 err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НижГМА</a:t>
            </a:r>
            <a:endParaRPr lang="ru-RU" altLang="ru-RU" sz="1200" b="1" dirty="0">
              <a:solidFill>
                <a:schemeClr val="bg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  <a:p>
            <a:pPr eaLnBrk="1" hangingPunct="1"/>
            <a:r>
              <a:rPr lang="ru-RU" altLang="ru-RU" sz="1200" b="1" dirty="0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(г. </a:t>
            </a:r>
            <a:r>
              <a:rPr lang="ru-RU" altLang="ru-RU" sz="1200" b="1" dirty="0" err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Н.Новгород</a:t>
            </a:r>
            <a:r>
              <a:rPr lang="ru-RU" altLang="ru-RU" sz="1200" b="1" dirty="0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)</a:t>
            </a:r>
            <a:endParaRPr lang="ru-RU" altLang="ru-RU" sz="1200" b="1" dirty="0">
              <a:solidFill>
                <a:schemeClr val="bg1"/>
              </a:solidFill>
            </a:endParaRPr>
          </a:p>
        </p:txBody>
      </p:sp>
      <p:sp>
        <p:nvSpPr>
          <p:cNvPr id="16391" name="TextBox 22"/>
          <p:cNvSpPr txBox="1">
            <a:spLocks noChangeArrowheads="1"/>
          </p:cNvSpPr>
          <p:nvPr/>
        </p:nvSpPr>
        <p:spPr bwMode="auto">
          <a:xfrm>
            <a:off x="7608889" y="5373688"/>
            <a:ext cx="1430337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Калифорнийский университет г.Сан-Диего</a:t>
            </a:r>
          </a:p>
          <a:p>
            <a:pPr eaLnBrk="1" hangingPunct="1"/>
            <a:r>
              <a:rPr lang="ru-RU" altLang="ru-RU" sz="1200" b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(США)</a:t>
            </a:r>
            <a:endParaRPr lang="ru-RU" altLang="ru-RU" sz="1200" b="1">
              <a:solidFill>
                <a:schemeClr val="bg1"/>
              </a:solidFill>
            </a:endParaRPr>
          </a:p>
        </p:txBody>
      </p:sp>
      <p:sp>
        <p:nvSpPr>
          <p:cNvPr id="16392" name="TextBox 23"/>
          <p:cNvSpPr txBox="1">
            <a:spLocks noChangeArrowheads="1"/>
          </p:cNvSpPr>
          <p:nvPr/>
        </p:nvSpPr>
        <p:spPr bwMode="auto">
          <a:xfrm>
            <a:off x="1631951" y="5300663"/>
            <a:ext cx="1439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Потсдамский университет,</a:t>
            </a:r>
          </a:p>
          <a:p>
            <a:pPr eaLnBrk="1" hangingPunct="1"/>
            <a:endParaRPr lang="ru-RU" altLang="ru-RU" sz="1200" b="1" dirty="0">
              <a:solidFill>
                <a:schemeClr val="bg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  <a:p>
            <a:pPr eaLnBrk="1" hangingPunct="1"/>
            <a:r>
              <a:rPr lang="ru-RU" altLang="ru-RU" sz="1200" b="1" dirty="0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Университет Гумбольдта</a:t>
            </a:r>
          </a:p>
          <a:p>
            <a:pPr eaLnBrk="1" hangingPunct="1"/>
            <a:r>
              <a:rPr lang="ru-RU" altLang="ru-RU" sz="1200" b="1" dirty="0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(Германия)</a:t>
            </a:r>
            <a:endParaRPr lang="ru-RU" altLang="ru-RU" sz="1200" b="1" dirty="0">
              <a:solidFill>
                <a:schemeClr val="bg1"/>
              </a:solidFill>
            </a:endParaRPr>
          </a:p>
        </p:txBody>
      </p:sp>
      <p:sp>
        <p:nvSpPr>
          <p:cNvPr id="16393" name="TextBox 24"/>
          <p:cNvSpPr txBox="1">
            <a:spLocks noChangeArrowheads="1"/>
          </p:cNvSpPr>
          <p:nvPr/>
        </p:nvSpPr>
        <p:spPr bwMode="auto">
          <a:xfrm>
            <a:off x="6527801" y="404813"/>
            <a:ext cx="16224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Институт Прикладной Физики РАН</a:t>
            </a:r>
          </a:p>
          <a:p>
            <a:pPr eaLnBrk="1" hangingPunct="1"/>
            <a:r>
              <a:rPr lang="ru-RU" altLang="ru-RU" sz="1200" b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(г. Н.Новгород)</a:t>
            </a:r>
            <a:endParaRPr lang="ru-RU" altLang="ru-RU" sz="1200" b="1">
              <a:solidFill>
                <a:schemeClr val="bg1"/>
              </a:solidFill>
            </a:endParaRPr>
          </a:p>
        </p:txBody>
      </p:sp>
      <p:sp>
        <p:nvSpPr>
          <p:cNvPr id="16394" name="TextBox 25"/>
          <p:cNvSpPr txBox="1">
            <a:spLocks noChangeArrowheads="1"/>
          </p:cNvSpPr>
          <p:nvPr/>
        </p:nvSpPr>
        <p:spPr bwMode="auto">
          <a:xfrm>
            <a:off x="8112124" y="333376"/>
            <a:ext cx="11421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 err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Бакулевский</a:t>
            </a:r>
            <a:r>
              <a:rPr lang="ru-RU" altLang="ru-RU" sz="1200" b="1" dirty="0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научный центр </a:t>
            </a:r>
          </a:p>
          <a:p>
            <a:pPr eaLnBrk="1" hangingPunct="1"/>
            <a:r>
              <a:rPr lang="ru-RU" altLang="ru-RU" sz="1200" b="1" dirty="0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(</a:t>
            </a:r>
            <a:r>
              <a:rPr lang="ru-RU" altLang="ru-RU" sz="1200" b="1" dirty="0" err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г.Москва</a:t>
            </a:r>
            <a:r>
              <a:rPr lang="ru-RU" altLang="ru-RU" sz="1200" b="1" dirty="0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)</a:t>
            </a:r>
            <a:endParaRPr lang="ru-RU" altLang="ru-RU" sz="1200" b="1" dirty="0">
              <a:solidFill>
                <a:schemeClr val="bg1"/>
              </a:solidFill>
            </a:endParaRPr>
          </a:p>
        </p:txBody>
      </p:sp>
      <p:sp>
        <p:nvSpPr>
          <p:cNvPr id="16395" name="TextBox 26"/>
          <p:cNvSpPr txBox="1">
            <a:spLocks noChangeArrowheads="1"/>
          </p:cNvSpPr>
          <p:nvPr/>
        </p:nvSpPr>
        <p:spPr bwMode="auto">
          <a:xfrm>
            <a:off x="1524000" y="549276"/>
            <a:ext cx="1512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Городская больница №5</a:t>
            </a:r>
          </a:p>
          <a:p>
            <a:pPr eaLnBrk="1" hangingPunct="1"/>
            <a:r>
              <a:rPr lang="ru-RU" altLang="ru-RU" sz="1200" b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(г.Н.Новгород)</a:t>
            </a:r>
            <a:endParaRPr lang="ru-RU" altLang="ru-RU" sz="1200" b="1">
              <a:solidFill>
                <a:schemeClr val="bg1"/>
              </a:solidFill>
            </a:endParaRPr>
          </a:p>
        </p:txBody>
      </p:sp>
      <p:sp>
        <p:nvSpPr>
          <p:cNvPr id="16396" name="TextBox 27"/>
          <p:cNvSpPr txBox="1">
            <a:spLocks noChangeArrowheads="1"/>
          </p:cNvSpPr>
          <p:nvPr/>
        </p:nvSpPr>
        <p:spPr bwMode="auto">
          <a:xfrm>
            <a:off x="3143250" y="5300663"/>
            <a:ext cx="12969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Баптистский университет Гонконга</a:t>
            </a:r>
            <a:endParaRPr lang="ru-RU" altLang="ru-RU" sz="1200" b="1">
              <a:solidFill>
                <a:schemeClr val="bg1"/>
              </a:solidFill>
            </a:endParaRPr>
          </a:p>
        </p:txBody>
      </p:sp>
      <p:sp>
        <p:nvSpPr>
          <p:cNvPr id="16397" name="TextBox 28"/>
          <p:cNvSpPr txBox="1">
            <a:spLocks noChangeArrowheads="1"/>
          </p:cNvSpPr>
          <p:nvPr/>
        </p:nvSpPr>
        <p:spPr bwMode="auto">
          <a:xfrm>
            <a:off x="6167438" y="5300663"/>
            <a:ext cx="1308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Университет Вашингтона</a:t>
            </a:r>
          </a:p>
          <a:p>
            <a:pPr eaLnBrk="1" hangingPunct="1"/>
            <a:r>
              <a:rPr lang="ru-RU" altLang="ru-RU" sz="1200" b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(США)</a:t>
            </a:r>
            <a:endParaRPr lang="ru-RU" altLang="ru-RU" sz="1200" b="1">
              <a:solidFill>
                <a:schemeClr val="bg1"/>
              </a:solidFill>
            </a:endParaRPr>
          </a:p>
        </p:txBody>
      </p:sp>
      <p:sp>
        <p:nvSpPr>
          <p:cNvPr id="16398" name="TextBox 29"/>
          <p:cNvSpPr txBox="1">
            <a:spLocks noChangeArrowheads="1"/>
          </p:cNvSpPr>
          <p:nvPr/>
        </p:nvSpPr>
        <p:spPr bwMode="auto">
          <a:xfrm>
            <a:off x="4656138" y="404813"/>
            <a:ext cx="1727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Уральский федеральный университет</a:t>
            </a:r>
          </a:p>
          <a:p>
            <a:pPr eaLnBrk="1" hangingPunct="1"/>
            <a:r>
              <a:rPr lang="ru-RU" altLang="ru-RU" sz="1200" b="1" dirty="0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(</a:t>
            </a:r>
            <a:r>
              <a:rPr lang="ru-RU" altLang="ru-RU" sz="1200" b="1" dirty="0" err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г.Екатеринбург</a:t>
            </a:r>
            <a:r>
              <a:rPr lang="ru-RU" altLang="ru-RU" sz="1200" b="1" dirty="0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)</a:t>
            </a:r>
            <a:endParaRPr lang="ru-RU" altLang="ru-RU" sz="1200" b="1" dirty="0">
              <a:solidFill>
                <a:schemeClr val="bg1"/>
              </a:solidFill>
            </a:endParaRPr>
          </a:p>
        </p:txBody>
      </p:sp>
      <p:sp>
        <p:nvSpPr>
          <p:cNvPr id="16399" name="TextBox 5"/>
          <p:cNvSpPr txBox="1">
            <a:spLocks noChangeArrowheads="1"/>
          </p:cNvSpPr>
          <p:nvPr/>
        </p:nvSpPr>
        <p:spPr bwMode="auto">
          <a:xfrm>
            <a:off x="1703389" y="2708276"/>
            <a:ext cx="3292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D9D9D9"/>
                </a:solidFill>
              </a:rPr>
              <a:t>КАФЕДРЫ ИНСТИТУТА ИТММ ННГУ</a:t>
            </a:r>
          </a:p>
        </p:txBody>
      </p:sp>
      <p:sp>
        <p:nvSpPr>
          <p:cNvPr id="16400" name="TextBox 30"/>
          <p:cNvSpPr txBox="1">
            <a:spLocks noChangeArrowheads="1"/>
          </p:cNvSpPr>
          <p:nvPr/>
        </p:nvSpPr>
        <p:spPr bwMode="auto">
          <a:xfrm>
            <a:off x="7175501" y="2708276"/>
            <a:ext cx="3076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D9D9D9"/>
                </a:solidFill>
              </a:rPr>
              <a:t>РАДИОФИЗИЧЕСКИЙ ФАКУЛЬТЕТ   ННГУ</a:t>
            </a:r>
          </a:p>
        </p:txBody>
      </p:sp>
      <p:grpSp>
        <p:nvGrpSpPr>
          <p:cNvPr id="2" name="Группа 9"/>
          <p:cNvGrpSpPr/>
          <p:nvPr/>
        </p:nvGrpSpPr>
        <p:grpSpPr>
          <a:xfrm>
            <a:off x="1775520" y="1484784"/>
            <a:ext cx="8522394" cy="380982"/>
            <a:chOff x="622732" y="1484784"/>
            <a:chExt cx="7677165" cy="380982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9" name="Пятиугольник 8"/>
            <p:cNvSpPr/>
            <p:nvPr/>
          </p:nvSpPr>
          <p:spPr>
            <a:xfrm rot="5400000">
              <a:off x="735603" y="1371913"/>
              <a:ext cx="380982" cy="60672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kern="0">
                <a:sym typeface="Arial"/>
              </a:endParaRPr>
            </a:p>
          </p:txBody>
        </p:sp>
        <p:sp>
          <p:nvSpPr>
            <p:cNvPr id="32" name="Пятиугольник 31"/>
            <p:cNvSpPr/>
            <p:nvPr/>
          </p:nvSpPr>
          <p:spPr>
            <a:xfrm rot="5400000">
              <a:off x="2097798" y="1371913"/>
              <a:ext cx="380982" cy="60672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kern="0">
                <a:sym typeface="Arial"/>
              </a:endParaRPr>
            </a:p>
          </p:txBody>
        </p:sp>
        <p:sp>
          <p:nvSpPr>
            <p:cNvPr id="33" name="Пятиугольник 32"/>
            <p:cNvSpPr/>
            <p:nvPr/>
          </p:nvSpPr>
          <p:spPr>
            <a:xfrm rot="5400000">
              <a:off x="3524859" y="1371913"/>
              <a:ext cx="380982" cy="60672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kern="0">
                <a:sym typeface="Arial"/>
              </a:endParaRPr>
            </a:p>
          </p:txBody>
        </p:sp>
        <p:sp>
          <p:nvSpPr>
            <p:cNvPr id="34" name="Пятиугольник 33"/>
            <p:cNvSpPr/>
            <p:nvPr/>
          </p:nvSpPr>
          <p:spPr>
            <a:xfrm rot="5400000">
              <a:off x="6638448" y="1371913"/>
              <a:ext cx="380982" cy="60672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kern="0">
                <a:sym typeface="Arial"/>
              </a:endParaRPr>
            </a:p>
          </p:txBody>
        </p:sp>
        <p:sp>
          <p:nvSpPr>
            <p:cNvPr id="35" name="Пятиугольник 34"/>
            <p:cNvSpPr/>
            <p:nvPr/>
          </p:nvSpPr>
          <p:spPr>
            <a:xfrm rot="5400000">
              <a:off x="7806044" y="1371913"/>
              <a:ext cx="380982" cy="60672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kern="0">
                <a:sym typeface="Arial"/>
              </a:endParaRPr>
            </a:p>
          </p:txBody>
        </p:sp>
      </p:grpSp>
      <p:grpSp>
        <p:nvGrpSpPr>
          <p:cNvPr id="3" name="Группа 35"/>
          <p:cNvGrpSpPr/>
          <p:nvPr/>
        </p:nvGrpSpPr>
        <p:grpSpPr>
          <a:xfrm rot="10800000">
            <a:off x="1847528" y="4725144"/>
            <a:ext cx="8018338" cy="380982"/>
            <a:chOff x="1183602" y="1484784"/>
            <a:chExt cx="7223101" cy="380982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37" name="Пятиугольник 36"/>
            <p:cNvSpPr/>
            <p:nvPr/>
          </p:nvSpPr>
          <p:spPr>
            <a:xfrm rot="5400000">
              <a:off x="1296473" y="1371913"/>
              <a:ext cx="380982" cy="60672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kern="0">
                <a:sym typeface="Arial"/>
              </a:endParaRPr>
            </a:p>
          </p:txBody>
        </p:sp>
        <p:sp>
          <p:nvSpPr>
            <p:cNvPr id="38" name="Пятиугольник 37"/>
            <p:cNvSpPr/>
            <p:nvPr/>
          </p:nvSpPr>
          <p:spPr>
            <a:xfrm rot="5400000">
              <a:off x="3761398" y="1371913"/>
              <a:ext cx="380982" cy="60672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kern="0">
                <a:sym typeface="Arial"/>
              </a:endParaRPr>
            </a:p>
          </p:txBody>
        </p:sp>
        <p:sp>
          <p:nvSpPr>
            <p:cNvPr id="39" name="Пятиугольник 38"/>
            <p:cNvSpPr/>
            <p:nvPr/>
          </p:nvSpPr>
          <p:spPr>
            <a:xfrm rot="5400000">
              <a:off x="5188459" y="1371913"/>
              <a:ext cx="380982" cy="60672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kern="0">
                <a:sym typeface="Arial"/>
              </a:endParaRPr>
            </a:p>
          </p:txBody>
        </p:sp>
        <p:sp>
          <p:nvSpPr>
            <p:cNvPr id="40" name="Пятиугольник 39"/>
            <p:cNvSpPr/>
            <p:nvPr/>
          </p:nvSpPr>
          <p:spPr>
            <a:xfrm rot="5400000">
              <a:off x="6485788" y="1371913"/>
              <a:ext cx="380982" cy="60672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kern="0">
                <a:sym typeface="Arial"/>
              </a:endParaRPr>
            </a:p>
          </p:txBody>
        </p:sp>
        <p:sp>
          <p:nvSpPr>
            <p:cNvPr id="41" name="Пятиугольник 40"/>
            <p:cNvSpPr/>
            <p:nvPr/>
          </p:nvSpPr>
          <p:spPr>
            <a:xfrm rot="5400000">
              <a:off x="7912850" y="1371913"/>
              <a:ext cx="380982" cy="60672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kern="0">
                <a:sym typeface="Arial"/>
              </a:endParaRPr>
            </a:p>
          </p:txBody>
        </p:sp>
      </p:grpSp>
      <p:sp>
        <p:nvSpPr>
          <p:cNvPr id="16403" name="TextBox 35"/>
          <p:cNvSpPr txBox="1">
            <a:spLocks noChangeArrowheads="1"/>
          </p:cNvSpPr>
          <p:nvPr/>
        </p:nvSpPr>
        <p:spPr bwMode="auto">
          <a:xfrm>
            <a:off x="9128126" y="5373688"/>
            <a:ext cx="14319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Университет штата Джоржия</a:t>
            </a:r>
          </a:p>
          <a:p>
            <a:pPr eaLnBrk="1" hangingPunct="1"/>
            <a:r>
              <a:rPr lang="ru-RU" altLang="ru-RU" sz="1200" b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(США)</a:t>
            </a:r>
            <a:endParaRPr lang="ru-RU" altLang="ru-RU" sz="1200" b="1">
              <a:solidFill>
                <a:schemeClr val="bg1"/>
              </a:solidFill>
            </a:endParaRPr>
          </a:p>
        </p:txBody>
      </p:sp>
      <p:sp>
        <p:nvSpPr>
          <p:cNvPr id="16404" name="TextBox 42"/>
          <p:cNvSpPr txBox="1">
            <a:spLocks noChangeArrowheads="1"/>
          </p:cNvSpPr>
          <p:nvPr/>
        </p:nvSpPr>
        <p:spPr bwMode="auto">
          <a:xfrm>
            <a:off x="9236075" y="676166"/>
            <a:ext cx="1431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1200" b="1" dirty="0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Саратовский университет</a:t>
            </a:r>
          </a:p>
          <a:p>
            <a:pPr algn="r" eaLnBrk="1" hangingPunct="1"/>
            <a:r>
              <a:rPr lang="ru-RU" altLang="ru-RU" sz="1200" b="1" dirty="0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(</a:t>
            </a:r>
            <a:r>
              <a:rPr lang="ru-RU" altLang="ru-RU" sz="1200" b="1" dirty="0" err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г.Саратов</a:t>
            </a:r>
            <a:r>
              <a:rPr lang="ru-RU" altLang="ru-RU" sz="1200" b="1" dirty="0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)</a:t>
            </a:r>
          </a:p>
        </p:txBody>
      </p:sp>
      <p:sp>
        <p:nvSpPr>
          <p:cNvPr id="44" name="Пятиугольник 43"/>
          <p:cNvSpPr/>
          <p:nvPr/>
        </p:nvSpPr>
        <p:spPr>
          <a:xfrm rot="5400000">
            <a:off x="6890544" y="1337469"/>
            <a:ext cx="381000" cy="674688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kern="0">
              <a:sym typeface="Arial"/>
            </a:endParaRPr>
          </a:p>
        </p:txBody>
      </p:sp>
      <p:sp>
        <p:nvSpPr>
          <p:cNvPr id="45" name="Пятиугольник 44"/>
          <p:cNvSpPr/>
          <p:nvPr/>
        </p:nvSpPr>
        <p:spPr>
          <a:xfrm rot="16200000">
            <a:off x="7970838" y="4578350"/>
            <a:ext cx="381000" cy="673100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kern="0">
              <a:sym typeface="Arial"/>
            </a:endParaRPr>
          </a:p>
        </p:txBody>
      </p:sp>
      <p:sp>
        <p:nvSpPr>
          <p:cNvPr id="16407" name="TextBox 45"/>
          <p:cNvSpPr txBox="1">
            <a:spLocks noChangeArrowheads="1"/>
          </p:cNvSpPr>
          <p:nvPr/>
        </p:nvSpPr>
        <p:spPr bwMode="auto">
          <a:xfrm>
            <a:off x="4295776" y="3500438"/>
            <a:ext cx="30765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D9D9D9"/>
                </a:solidFill>
              </a:rPr>
              <a:t>ИНСТИТУТ БИОЛОГИИ БИОМЕДИЦИНЫ   ННГУ</a:t>
            </a:r>
          </a:p>
        </p:txBody>
      </p:sp>
    </p:spTree>
    <p:extLst>
      <p:ext uri="{BB962C8B-B14F-4D97-AF65-F5344CB8AC3E}">
        <p14:creationId xmlns:p14="http://schemas.microsoft.com/office/powerpoint/2010/main" val="1846162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Shape 14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Font typeface="Arial" panose="020B0604020202020204" pitchFamily="34" charset="0"/>
              <a:buNone/>
            </a:pPr>
            <a:endParaRPr lang="ru-RU" altLang="ru-RU"/>
          </a:p>
        </p:txBody>
      </p:sp>
      <p:sp>
        <p:nvSpPr>
          <p:cNvPr id="10244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Font typeface="Arial" panose="020B0604020202020204" pitchFamily="34" charset="0"/>
              <a:buNone/>
            </a:pPr>
            <a:endParaRPr lang="ru-RU" altLang="ru-RU"/>
          </a:p>
        </p:txBody>
      </p:sp>
      <p:sp>
        <p:nvSpPr>
          <p:cNvPr id="10245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ru-RU" altLang="ru-RU" sz="1800" b="1">
                <a:solidFill>
                  <a:schemeClr val="bg1"/>
                </a:solidFill>
              </a:rPr>
              <a:t>Исследования на «переднем крае» науки</a:t>
            </a:r>
          </a:p>
        </p:txBody>
      </p:sp>
      <p:sp>
        <p:nvSpPr>
          <p:cNvPr id="10246" name="Shape 158"/>
          <p:cNvSpPr txBox="1">
            <a:spLocks noChangeArrowheads="1"/>
          </p:cNvSpPr>
          <p:nvPr/>
        </p:nvSpPr>
        <p:spPr bwMode="auto">
          <a:xfrm>
            <a:off x="668402" y="1125538"/>
            <a:ext cx="878522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b="1" dirty="0">
                <a:solidFill>
                  <a:srgbClr val="0070C0"/>
                </a:solidFill>
                <a:latin typeface="Verdana" panose="020B0604030504040204" pitchFamily="34" charset="0"/>
              </a:rPr>
              <a:t>                          Ведущие ученые</a:t>
            </a:r>
          </a:p>
          <a:p>
            <a:endParaRPr lang="ru-RU" altLang="ru-RU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	       </a:t>
            </a:r>
            <a:r>
              <a:rPr lang="ru-RU" altLang="ru-RU" b="1" dirty="0" err="1">
                <a:solidFill>
                  <a:srgbClr val="666666"/>
                </a:solidFill>
                <a:latin typeface="Verdana" panose="020B0604030504040204" pitchFamily="34" charset="0"/>
              </a:rPr>
              <a:t>Г.В.Осипов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	                 </a:t>
            </a:r>
            <a:r>
              <a:rPr lang="ru-RU" altLang="ru-RU" b="1" dirty="0" err="1">
                <a:solidFill>
                  <a:srgbClr val="666666"/>
                </a:solidFill>
                <a:latin typeface="Verdana" panose="020B0604030504040204" pitchFamily="34" charset="0"/>
              </a:rPr>
              <a:t>В.Н.Белых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         </a:t>
            </a:r>
            <a:r>
              <a:rPr lang="en-US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            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  </a:t>
            </a:r>
          </a:p>
          <a:p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              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Индекс </a:t>
            </a:r>
            <a:r>
              <a:rPr lang="ru-RU" altLang="ru-RU" sz="1100" dirty="0" err="1">
                <a:solidFill>
                  <a:srgbClr val="666666"/>
                </a:solidFill>
                <a:latin typeface="Verdana" panose="020B0604030504040204" pitchFamily="34" charset="0"/>
              </a:rPr>
              <a:t>Хирша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(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Scopus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)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1100" b="1" dirty="0">
                <a:solidFill>
                  <a:srgbClr val="666666"/>
                </a:solidFill>
                <a:latin typeface="Verdana" panose="020B0604030504040204" pitchFamily="34" charset="0"/>
              </a:rPr>
              <a:t>24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             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Индекс </a:t>
            </a:r>
            <a:r>
              <a:rPr lang="ru-RU" altLang="ru-RU" sz="1100" dirty="0" err="1">
                <a:solidFill>
                  <a:srgbClr val="666666"/>
                </a:solidFill>
                <a:latin typeface="Verdana" panose="020B0604030504040204" pitchFamily="34" charset="0"/>
              </a:rPr>
              <a:t>Хирша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(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Scopus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)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1100" b="1" dirty="0">
                <a:solidFill>
                  <a:srgbClr val="666666"/>
                </a:solidFill>
                <a:latin typeface="Verdana" panose="020B0604030504040204" pitchFamily="34" charset="0"/>
              </a:rPr>
              <a:t>17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 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           </a:t>
            </a:r>
            <a:endParaRPr lang="ru-RU" altLang="ru-RU" sz="11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              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Цитирований (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Scopus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)</a:t>
            </a:r>
            <a:r>
              <a:rPr lang="ru-RU" altLang="ru-RU" sz="1100" b="1" dirty="0">
                <a:solidFill>
                  <a:srgbClr val="666666"/>
                </a:solidFill>
                <a:latin typeface="Verdana" panose="020B0604030504040204" pitchFamily="34" charset="0"/>
              </a:rPr>
              <a:t> 2934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             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Цитирований (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Scopus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)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1100" b="1" dirty="0">
                <a:solidFill>
                  <a:srgbClr val="666666"/>
                </a:solidFill>
                <a:latin typeface="Verdana" panose="020B0604030504040204" pitchFamily="34" charset="0"/>
              </a:rPr>
              <a:t>1218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</a:p>
          <a:p>
            <a:endParaRPr lang="ru-RU" altLang="ru-RU" sz="11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sz="11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sz="11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sz="11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sz="11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sz="11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sz="11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sz="11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en-US" altLang="ru-RU" sz="11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sz="11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sz="11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r>
              <a:rPr lang="en-US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              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ru-RU" altLang="ru-RU" b="1" dirty="0" err="1">
                <a:solidFill>
                  <a:srgbClr val="666666"/>
                </a:solidFill>
                <a:latin typeface="Verdana" panose="020B0604030504040204" pitchFamily="34" charset="0"/>
              </a:rPr>
              <a:t>Ю.Куртс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                                </a:t>
            </a:r>
            <a:r>
              <a:rPr lang="ru-RU" altLang="ru-RU" b="1" dirty="0" err="1">
                <a:solidFill>
                  <a:srgbClr val="666666"/>
                </a:solidFill>
                <a:latin typeface="Verdana" panose="020B0604030504040204" pitchFamily="34" charset="0"/>
              </a:rPr>
              <a:t>А.Пиковский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                        </a:t>
            </a:r>
            <a:r>
              <a:rPr lang="ru-RU" altLang="ru-RU" b="1" dirty="0" err="1">
                <a:solidFill>
                  <a:srgbClr val="666666"/>
                </a:solidFill>
                <a:latin typeface="Verdana" panose="020B0604030504040204" pitchFamily="34" charset="0"/>
              </a:rPr>
              <a:t>А.Шильников</a:t>
            </a:r>
            <a:endParaRPr lang="ru-RU" altLang="ru-RU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          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Индекс </a:t>
            </a:r>
            <a:r>
              <a:rPr lang="ru-RU" altLang="ru-RU" sz="1100" dirty="0" err="1">
                <a:solidFill>
                  <a:srgbClr val="666666"/>
                </a:solidFill>
                <a:latin typeface="Verdana" panose="020B0604030504040204" pitchFamily="34" charset="0"/>
              </a:rPr>
              <a:t>Хирша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(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Scopus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)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1100" b="1" dirty="0">
                <a:solidFill>
                  <a:srgbClr val="666666"/>
                </a:solidFill>
                <a:latin typeface="Verdana" panose="020B0604030504040204" pitchFamily="34" charset="0"/>
              </a:rPr>
              <a:t>71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	</a:t>
            </a:r>
            <a:r>
              <a:rPr lang="en-US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          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  </a:t>
            </a:r>
            <a:r>
              <a:rPr lang="en-US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  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Индекс </a:t>
            </a:r>
            <a:r>
              <a:rPr lang="ru-RU" altLang="ru-RU" sz="1100" dirty="0" err="1">
                <a:solidFill>
                  <a:srgbClr val="666666"/>
                </a:solidFill>
                <a:latin typeface="Verdana" panose="020B0604030504040204" pitchFamily="34" charset="0"/>
              </a:rPr>
              <a:t>Хирша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(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Scopus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)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1100" b="1" dirty="0">
                <a:solidFill>
                  <a:srgbClr val="666666"/>
                </a:solidFill>
                <a:latin typeface="Verdana" panose="020B0604030504040204" pitchFamily="34" charset="0"/>
              </a:rPr>
              <a:t>44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                 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Индекс </a:t>
            </a:r>
            <a:r>
              <a:rPr lang="ru-RU" altLang="ru-RU" sz="1100" dirty="0" err="1">
                <a:solidFill>
                  <a:srgbClr val="666666"/>
                </a:solidFill>
                <a:latin typeface="Verdana" panose="020B0604030504040204" pitchFamily="34" charset="0"/>
              </a:rPr>
              <a:t>Хирш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a 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(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Scopus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)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1100" b="1" dirty="0">
                <a:solidFill>
                  <a:srgbClr val="666666"/>
                </a:solidFill>
                <a:latin typeface="Verdana" panose="020B0604030504040204" pitchFamily="34" charset="0"/>
              </a:rPr>
              <a:t>14</a:t>
            </a:r>
          </a:p>
          <a:p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          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Цитирований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(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Scopus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)</a:t>
            </a:r>
            <a:r>
              <a:rPr lang="en-US" altLang="ru-RU" sz="1100" b="1" dirty="0">
                <a:solidFill>
                  <a:srgbClr val="666666"/>
                </a:solidFill>
                <a:latin typeface="Verdana" panose="020B0604030504040204" pitchFamily="34" charset="0"/>
              </a:rPr>
              <a:t>2</a:t>
            </a:r>
            <a:r>
              <a:rPr lang="ru-RU" altLang="ru-RU" sz="1100" b="1" dirty="0">
                <a:solidFill>
                  <a:srgbClr val="666666"/>
                </a:solidFill>
                <a:latin typeface="Verdana" panose="020B0604030504040204" pitchFamily="34" charset="0"/>
              </a:rPr>
              <a:t>5344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                  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Цитирований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(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Scopus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)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en-US" altLang="ru-RU" sz="1100" b="1" dirty="0">
                <a:solidFill>
                  <a:srgbClr val="666666"/>
                </a:solidFill>
                <a:latin typeface="Verdana" panose="020B0604030504040204" pitchFamily="34" charset="0"/>
              </a:rPr>
              <a:t>1</a:t>
            </a:r>
            <a:r>
              <a:rPr lang="ru-RU" altLang="ru-RU" sz="1100" b="1" dirty="0">
                <a:solidFill>
                  <a:srgbClr val="666666"/>
                </a:solidFill>
                <a:latin typeface="Verdana" panose="020B0604030504040204" pitchFamily="34" charset="0"/>
              </a:rPr>
              <a:t>0230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            Цитирований (</a:t>
            </a:r>
            <a:r>
              <a:rPr lang="en-US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Scopus</a:t>
            </a:r>
            <a:r>
              <a:rPr lang="ru-RU" altLang="ru-RU" sz="1100" dirty="0">
                <a:solidFill>
                  <a:srgbClr val="666666"/>
                </a:solidFill>
                <a:latin typeface="Verdana" panose="020B0604030504040204" pitchFamily="34" charset="0"/>
              </a:rPr>
              <a:t>)  </a:t>
            </a:r>
            <a:r>
              <a:rPr lang="ru-RU" altLang="ru-RU" sz="1100" b="1" dirty="0">
                <a:solidFill>
                  <a:srgbClr val="666666"/>
                </a:solidFill>
                <a:latin typeface="Verdana" panose="020B0604030504040204" pitchFamily="34" charset="0"/>
              </a:rPr>
              <a:t>626</a:t>
            </a:r>
          </a:p>
          <a:p>
            <a:endParaRPr lang="ru-RU" altLang="ru-RU" sz="11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sz="10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endParaRPr lang="ru-RU" altLang="ru-RU" sz="1000" dirty="0">
              <a:solidFill>
                <a:srgbClr val="666666"/>
              </a:solidFill>
              <a:latin typeface="Verdana" panose="020B0604030504040204" pitchFamily="34" charset="0"/>
            </a:endParaRPr>
          </a:p>
        </p:txBody>
      </p:sp>
      <p:pic>
        <p:nvPicPr>
          <p:cNvPr id="102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2" descr="Григорий Владимирович Осип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527" y="1912938"/>
            <a:ext cx="137674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82" y="4148138"/>
            <a:ext cx="1322388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332" y="4148138"/>
            <a:ext cx="1249363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632" y="4148139"/>
            <a:ext cx="12525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332" y="1743076"/>
            <a:ext cx="1249363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77" y="1727200"/>
            <a:ext cx="1203769" cy="1633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62414" y="3364612"/>
            <a:ext cx="242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И. Белых</a:t>
            </a:r>
          </a:p>
          <a:p>
            <a:r>
              <a:rPr lang="ru-RU" altLang="ru-RU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Индекс </a:t>
            </a:r>
            <a:r>
              <a:rPr lang="ru-RU" altLang="ru-RU" sz="11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Хирш</a:t>
            </a:r>
            <a:r>
              <a:rPr lang="en-US" altLang="ru-RU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ru-RU" altLang="ru-RU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altLang="ru-RU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Scopus</a:t>
            </a:r>
            <a:r>
              <a:rPr lang="ru-RU" altLang="ru-RU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en-US" altLang="ru-RU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altLang="ru-RU" sz="11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22</a:t>
            </a:r>
            <a:endParaRPr lang="ru-RU" altLang="ru-RU" sz="11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altLang="ru-RU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Цитирований (</a:t>
            </a:r>
            <a:r>
              <a:rPr lang="en-US" altLang="ru-RU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Scopus</a:t>
            </a:r>
            <a:r>
              <a:rPr lang="ru-RU" altLang="ru-RU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 </a:t>
            </a:r>
            <a:r>
              <a:rPr lang="en-GB" altLang="ru-RU" sz="11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3170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18" y="1743076"/>
            <a:ext cx="1617662" cy="16176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57474" y="3364612"/>
            <a:ext cx="242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А.Н. Горбань</a:t>
            </a:r>
          </a:p>
          <a:p>
            <a:r>
              <a:rPr lang="ru-RU" altLang="ru-RU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Индекс </a:t>
            </a:r>
            <a:r>
              <a:rPr lang="ru-RU" altLang="ru-RU" sz="11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Хирш</a:t>
            </a:r>
            <a:r>
              <a:rPr lang="en-US" altLang="ru-RU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ru-RU" altLang="ru-RU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altLang="ru-RU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Scopus</a:t>
            </a:r>
            <a:r>
              <a:rPr lang="ru-RU" altLang="ru-RU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en-US" altLang="ru-RU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11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50</a:t>
            </a:r>
          </a:p>
          <a:p>
            <a:r>
              <a:rPr lang="ru-RU" altLang="ru-RU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Цитирований (</a:t>
            </a:r>
            <a:r>
              <a:rPr lang="en-US" altLang="ru-RU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Scopus</a:t>
            </a:r>
            <a:r>
              <a:rPr lang="ru-RU" altLang="ru-RU" sz="11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ru-RU" altLang="ru-RU" sz="11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11124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5371236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Shape 124"/>
          <p:cNvSpPr>
            <a:spLocks noChangeArrowheads="1"/>
          </p:cNvSpPr>
          <p:nvPr/>
        </p:nvSpPr>
        <p:spPr bwMode="auto">
          <a:xfrm>
            <a:off x="0" y="2088357"/>
            <a:ext cx="12192000" cy="2519362"/>
          </a:xfrm>
          <a:prstGeom prst="rect">
            <a:avLst/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4" name="TextBox 3"/>
          <p:cNvSpPr txBox="1"/>
          <p:nvPr/>
        </p:nvSpPr>
        <p:spPr>
          <a:xfrm>
            <a:off x="1965961" y="3113690"/>
            <a:ext cx="7863839" cy="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Тематики научных исследований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2849821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4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4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5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Осипов Г.В.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176199"/>
            <a:ext cx="2599943" cy="25791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17" y="3918395"/>
            <a:ext cx="2945742" cy="29396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69159" y="4250262"/>
            <a:ext cx="74049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Монографии:</a:t>
            </a:r>
            <a:br>
              <a:rPr lang="ru-RU" sz="1600" b="1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16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1)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Afraimovich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V.S.,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Nekorkin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V.I.,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Osipov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G.V., and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Shalfeev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V.D. "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Stability, structures and chaos in nonlinear synchronization networks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." Singapore: World Scientific, 1994.</a:t>
            </a:r>
          </a:p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2)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Osipov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G.V.,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Kurths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J., and Zhou Ch. "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Synchronization in Oscillatory Networks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." Springer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Verlag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Berlin. 2007.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04567" y="1137571"/>
            <a:ext cx="716476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Область научных интересов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endParaRPr lang="ru-RU" sz="16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Нелинейная динамика, синхронизация, математическое моделирование, управление хаосом, формирование паттернов, теория бифуркаций, вычислительная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нейронаука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параллельное программирование</a:t>
            </a:r>
            <a:endParaRPr lang="en-GB" sz="16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16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sz="16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Работал по приглашениям, в том числе как приглашенный профессор, зарубежных университетов в Дармштадте,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Леувене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Тайбее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Потсдаме, Вене, Гонконге, Ланкастере и Бостоне.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7392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335" y="3672602"/>
            <a:ext cx="4777433" cy="313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2566988" y="0"/>
            <a:ext cx="77724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4400" dirty="0">
                <a:solidFill>
                  <a:schemeClr val="tx2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4" name="Shape 14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6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7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Осипов Г.В.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7" t="3549" r="20335" b="5745"/>
          <a:stretch>
            <a:fillRect/>
          </a:stretch>
        </p:blipFill>
        <p:spPr>
          <a:xfrm>
            <a:off x="7507224" y="1330065"/>
            <a:ext cx="1897920" cy="241110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4" t="5598" r="20607" b="6847"/>
          <a:stretch>
            <a:fillRect/>
          </a:stretch>
        </p:blipFill>
        <p:spPr bwMode="auto">
          <a:xfrm>
            <a:off x="9635829" y="1317213"/>
            <a:ext cx="1834134" cy="24330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17320" y="1220146"/>
            <a:ext cx="7770686" cy="5991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Моделирование динамики сердца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29" y="1787406"/>
            <a:ext cx="5666256" cy="39641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7319" y="5857171"/>
            <a:ext cx="5843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Демонстрация опытного образца программно-аппаратного комплекса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Киберсердце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078210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7319" y="1986971"/>
            <a:ext cx="3877073" cy="2219269"/>
          </a:xfrm>
          <a:noFill/>
        </p:spPr>
      </p:pic>
      <p:sp>
        <p:nvSpPr>
          <p:cNvPr id="21508" name="Прямоугольник 3"/>
          <p:cNvSpPr>
            <a:spLocks noChangeArrowheads="1"/>
          </p:cNvSpPr>
          <p:nvPr/>
        </p:nvSpPr>
        <p:spPr bwMode="auto">
          <a:xfrm>
            <a:off x="1453478" y="4294314"/>
            <a:ext cx="39140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HVC (</a:t>
            </a: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один из отделов мозга</a:t>
            </a:r>
            <a:r>
              <a:rPr lang="en-US" altLang="ru-RU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птиц генерирует последовательную пачечную активность во время песни</a:t>
            </a:r>
            <a:endParaRPr lang="en-GB" altLang="ru-RU" sz="16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/>
            <a:r>
              <a:rPr lang="en-GB" altLang="ru-RU" sz="16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[</a:t>
            </a:r>
            <a:r>
              <a:rPr lang="en-US" altLang="ru-RU" sz="16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R.H.R. </a:t>
            </a:r>
            <a:r>
              <a:rPr lang="en-US" altLang="ru-RU" sz="1600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Hahnloser</a:t>
            </a:r>
            <a:r>
              <a:rPr lang="en-US" altLang="ru-RU" sz="16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et.al., Nature, 2002</a:t>
            </a:r>
            <a:r>
              <a:rPr lang="en-GB" altLang="ru-RU" sz="16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]</a:t>
            </a:r>
            <a:endParaRPr lang="ru-RU" altLang="ru-RU" sz="16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het_cont3d_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152" y="1819252"/>
            <a:ext cx="3281790" cy="29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het_cont3d_cycle_t_ser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806" y="1862069"/>
            <a:ext cx="3473194" cy="278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hape 146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9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0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Осипов Г.В.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417320" y="1220146"/>
            <a:ext cx="7770686" cy="5991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Моделирование динамики нейронных ансамблей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7528" y="4688917"/>
            <a:ext cx="6824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Основные публикации</a:t>
            </a:r>
            <a:endParaRPr lang="en-US" sz="16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1)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Grines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GV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Osipov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 constructing simple examples of three-dimensional flows with multiple </a:t>
            </a:r>
            <a:r>
              <a:rPr lang="en-US" sz="1400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heteroclinic</a:t>
            </a:r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cycles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Regular and Chaotic Dynamics 20 (6), 679-690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(2015)</a:t>
            </a:r>
          </a:p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2)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Levanova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MA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Komarov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GV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Osipov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Sequential activity and </a:t>
            </a:r>
            <a:r>
              <a:rPr lang="en-US" sz="1400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multistability</a:t>
            </a:r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an ensemble of coupled Van der Pol oscillators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The European Physical Journal Special Topics 222 (10), 2417-2428 (2013)</a:t>
            </a:r>
          </a:p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3)</a:t>
            </a: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Komarov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GV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Osipov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CS Zhou,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Heteroclinic</a:t>
            </a:r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contours in oscillatory ensembles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Physical Review E 87 (2), 022909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611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1984249"/>
            <a:ext cx="7107814" cy="2039112"/>
          </a:xfrm>
        </p:spPr>
      </p:pic>
      <p:pic>
        <p:nvPicPr>
          <p:cNvPr id="4" name="Shape 14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6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7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Белых В.Н.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8" y="4215385"/>
            <a:ext cx="7436998" cy="25118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57" y="2063686"/>
            <a:ext cx="3288390" cy="21882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69136" y="1390103"/>
            <a:ext cx="6912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Задача о колебаниях моста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7137" y="4556211"/>
            <a:ext cx="33341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I.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Belykh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R Jeter, V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Belykh</a:t>
            </a:r>
            <a:endParaRPr lang="en-US" sz="16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Foot force models of crowd dynamics on a wobbly bridge, Science Advances 3 (11), e1701512 (2017)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2731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: скругленные углы 38"/>
          <p:cNvSpPr/>
          <p:nvPr/>
        </p:nvSpPr>
        <p:spPr bwMode="auto">
          <a:xfrm>
            <a:off x="1582201" y="3931298"/>
            <a:ext cx="9856943" cy="2874380"/>
          </a:xfrm>
          <a:prstGeom prst="roundRect">
            <a:avLst>
              <a:gd name="adj" fmla="val 4412"/>
            </a:avLst>
          </a:prstGeom>
          <a:solidFill>
            <a:schemeClr val="bg1">
              <a:alpha val="53000"/>
            </a:schemeClr>
          </a:solidFill>
          <a:ln w="19050">
            <a:solidFill>
              <a:srgbClr val="045A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rIns="10800" anchor="ctr"/>
          <a:lstStyle/>
          <a:p>
            <a:pPr marL="180000" indent="-144000">
              <a:lnSpc>
                <a:spcPct val="85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600" i="1" dirty="0">
                <a:ln w="0"/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Методы основаны на испытаниях (измерениях)</a:t>
            </a:r>
            <a:br>
              <a:rPr lang="ru-RU" altLang="ru-RU" sz="1600" i="1" dirty="0">
                <a:ln w="0"/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1600" i="1" dirty="0">
                <a:ln w="0"/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значений функций задачи </a:t>
            </a:r>
            <a:r>
              <a:rPr lang="en-US" altLang="ru-RU" sz="1600" i="1" dirty="0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 </a:t>
            </a:r>
            <a:r>
              <a:rPr lang="en-US" altLang="ru-RU" sz="1600" dirty="0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altLang="ru-RU" sz="1600" i="1" dirty="0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y</a:t>
            </a:r>
            <a:r>
              <a:rPr lang="en-US" altLang="ru-RU" sz="1600" dirty="0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), </a:t>
            </a:r>
            <a:r>
              <a:rPr lang="en-US" altLang="ru-RU" sz="1600" i="1" dirty="0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</a:t>
            </a:r>
            <a:r>
              <a:rPr lang="en-US" altLang="ru-RU" sz="1600" dirty="0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altLang="ru-RU" sz="1600" i="1" dirty="0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y</a:t>
            </a:r>
            <a:r>
              <a:rPr lang="en-US" altLang="ru-RU" sz="1600" dirty="0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 </a:t>
            </a:r>
            <a:r>
              <a:rPr lang="ru-RU" altLang="ru-RU" sz="1600" i="1" dirty="0">
                <a:ln w="0"/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выбираемых методом точках </a:t>
            </a:r>
            <a:r>
              <a:rPr lang="en-US" altLang="ru-RU" sz="1600" i="1" dirty="0" err="1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y</a:t>
            </a:r>
            <a:r>
              <a:rPr lang="en-US" altLang="ru-RU" sz="1600" i="1" baseline="-25000" dirty="0" err="1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lang="en-US" altLang="ru-RU" sz="1600" i="1" baseline="-25000" dirty="0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altLang="ru-RU" sz="1600" dirty="0">
              <a:ln w="0"/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80000" indent="-144000">
              <a:lnSpc>
                <a:spcPct val="85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n w="0"/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Измерения накапливаются и используются методами для оптимального планирования точек следующих измерений</a:t>
            </a:r>
            <a:r>
              <a:rPr lang="ru-RU" altLang="ru-RU" sz="1600" dirty="0">
                <a:ln w="0"/>
                <a:solidFill>
                  <a:srgbClr val="6B5233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600" i="1" dirty="0" err="1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y</a:t>
            </a:r>
            <a:r>
              <a:rPr lang="en-US" altLang="ru-RU" sz="1600" i="1" baseline="-25000" dirty="0" err="1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lang="ru-RU" altLang="ru-RU" sz="1600" i="1" baseline="-25000" dirty="0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+1</a:t>
            </a:r>
            <a:endParaRPr lang="ru-RU" altLang="ru-RU" sz="1600" dirty="0">
              <a:ln w="0"/>
              <a:solidFill>
                <a:srgbClr val="6B5233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80000" indent="-144000">
              <a:lnSpc>
                <a:spcPct val="85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600" i="1" dirty="0">
                <a:ln w="0"/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Методы порождают существенно неравномерные покрытия множества поиска </a:t>
            </a:r>
            <a:r>
              <a:rPr lang="en-US" altLang="ru-RU" sz="1600" i="1" dirty="0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altLang="ru-RU" sz="1600" dirty="0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i="1" dirty="0">
                <a:ln w="0"/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точками испытаний, уплотняющиеся вблизи глобально-оптимальных решений</a:t>
            </a:r>
          </a:p>
          <a:p>
            <a:pPr marL="180000" indent="-144000">
              <a:lnSpc>
                <a:spcPct val="85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ln w="0"/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Реализация методов требует использования сложных динамических структур данных. Исследуются триангуляционные, диагональные </a:t>
            </a:r>
            <a:r>
              <a:rPr lang="ru-RU" altLang="ru-RU" sz="1600" dirty="0" err="1">
                <a:ln w="0"/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гиперинтервальные</a:t>
            </a:r>
            <a:r>
              <a:rPr lang="ru-RU" altLang="ru-RU" sz="1600" dirty="0">
                <a:ln w="0"/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рёберные схемы</a:t>
            </a:r>
          </a:p>
          <a:p>
            <a:pPr marL="180000" indent="-144000">
              <a:lnSpc>
                <a:spcPct val="85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600" i="1" dirty="0">
                <a:ln w="0"/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Применяются к решению задач с дорогостоящими измерениями функций-критериев (</a:t>
            </a:r>
            <a:r>
              <a:rPr lang="ru-RU" altLang="ru-RU" sz="1600" i="1" dirty="0">
                <a:ln w="0"/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не по формулам, а по сложным алгоритмам, требующим длительных расчетов</a:t>
            </a:r>
            <a:r>
              <a:rPr lang="ru-RU" altLang="ru-RU" sz="1600" i="1" dirty="0">
                <a:ln w="0"/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), например, в задачах управления </a:t>
            </a:r>
            <a:r>
              <a:rPr lang="ru-RU" altLang="ru-RU" sz="1600" i="1" dirty="0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— смотри</a:t>
            </a:r>
            <a:r>
              <a:rPr lang="en-US" altLang="ru-RU" sz="1600" i="1" dirty="0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i="1" dirty="0">
                <a:ln w="0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примеры </a:t>
            </a:r>
            <a:r>
              <a:rPr lang="ru-RU" altLang="ru-RU" sz="1600" i="1" dirty="0">
                <a:ln w="0"/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=</a:t>
            </a:r>
            <a:r>
              <a:rPr lang="en-US" altLang="ru-RU" sz="1600" i="1" dirty="0">
                <a:ln w="0"/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&gt;&gt;</a:t>
            </a:r>
            <a:endParaRPr lang="ru-RU" altLang="ru-RU" sz="1600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/>
          <p:cNvSpPr/>
          <p:nvPr/>
        </p:nvSpPr>
        <p:spPr bwMode="auto">
          <a:xfrm>
            <a:off x="1677988" y="1171387"/>
            <a:ext cx="5419178" cy="1581339"/>
          </a:xfrm>
          <a:prstGeom prst="roundRect">
            <a:avLst>
              <a:gd name="adj" fmla="val 17688"/>
            </a:avLst>
          </a:prstGeom>
          <a:solidFill>
            <a:schemeClr val="bg1">
              <a:alpha val="53000"/>
            </a:schemeClr>
          </a:solidFill>
          <a:ln w="349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rIns="10800"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Тематика:</a:t>
            </a:r>
            <a:endParaRPr lang="en-US" altLang="ru-RU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Разработка и применение численных методов поиска глобального минимума </a:t>
            </a:r>
            <a:br>
              <a:rPr lang="ru-RU" altLang="ru-RU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 множествах сложной структуры</a:t>
            </a:r>
            <a:br>
              <a:rPr lang="ru-RU" altLang="ru-RU" dirty="0">
                <a:ln w="0"/>
                <a:solidFill>
                  <a:srgbClr val="7A5D3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(для различных классов задач)</a:t>
            </a:r>
            <a:endParaRPr lang="ru-RU" altLang="ru-RU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341" name="Группа 6"/>
          <p:cNvGrpSpPr>
            <a:grpSpLocks/>
          </p:cNvGrpSpPr>
          <p:nvPr/>
        </p:nvGrpSpPr>
        <p:grpSpPr bwMode="auto">
          <a:xfrm>
            <a:off x="7178231" y="1069848"/>
            <a:ext cx="4260913" cy="2743200"/>
            <a:chOff x="4570932" y="385735"/>
            <a:chExt cx="4502123" cy="3418755"/>
          </a:xfrm>
        </p:grpSpPr>
        <p:grpSp>
          <p:nvGrpSpPr>
            <p:cNvPr id="14346" name="Группа 5"/>
            <p:cNvGrpSpPr>
              <a:grpSpLocks/>
            </p:cNvGrpSpPr>
            <p:nvPr/>
          </p:nvGrpSpPr>
          <p:grpSpPr bwMode="auto">
            <a:xfrm>
              <a:off x="4570932" y="385735"/>
              <a:ext cx="4502123" cy="3418755"/>
              <a:chOff x="4494667" y="457465"/>
              <a:chExt cx="4502040" cy="3417915"/>
            </a:xfrm>
          </p:grpSpPr>
          <p:grpSp>
            <p:nvGrpSpPr>
              <p:cNvPr id="14348" name="Group 43"/>
              <p:cNvGrpSpPr>
                <a:grpSpLocks/>
              </p:cNvGrpSpPr>
              <p:nvPr/>
            </p:nvGrpSpPr>
            <p:grpSpPr bwMode="auto">
              <a:xfrm>
                <a:off x="4494667" y="573653"/>
                <a:ext cx="4406754" cy="3028383"/>
                <a:chOff x="3216" y="548"/>
                <a:chExt cx="2521" cy="1618"/>
              </a:xfrm>
            </p:grpSpPr>
            <p:grpSp>
              <p:nvGrpSpPr>
                <p:cNvPr id="14352" name="Group 30"/>
                <p:cNvGrpSpPr>
                  <a:grpSpLocks/>
                </p:cNvGrpSpPr>
                <p:nvPr/>
              </p:nvGrpSpPr>
              <p:grpSpPr bwMode="auto">
                <a:xfrm>
                  <a:off x="3216" y="572"/>
                  <a:ext cx="2488" cy="1542"/>
                  <a:chOff x="3424" y="572"/>
                  <a:chExt cx="2261" cy="1240"/>
                </a:xfrm>
              </p:grpSpPr>
              <p:pic>
                <p:nvPicPr>
                  <p:cNvPr id="14360" name="Picture 31" descr="GKLS-function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lum bright="2000" contrast="34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6971"/>
                  <a:stretch>
                    <a:fillRect/>
                  </a:stretch>
                </p:blipFill>
                <p:spPr bwMode="auto">
                  <a:xfrm>
                    <a:off x="3424" y="572"/>
                    <a:ext cx="2261" cy="1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361" name="Freeform 32"/>
                  <p:cNvSpPr>
                    <a:spLocks/>
                  </p:cNvSpPr>
                  <p:nvPr/>
                </p:nvSpPr>
                <p:spPr bwMode="auto">
                  <a:xfrm rot="-335768">
                    <a:off x="4081" y="1393"/>
                    <a:ext cx="1364" cy="419"/>
                  </a:xfrm>
                  <a:custGeom>
                    <a:avLst/>
                    <a:gdLst>
                      <a:gd name="T0" fmla="*/ 141 w 1776"/>
                      <a:gd name="T1" fmla="*/ 0 h 695"/>
                      <a:gd name="T2" fmla="*/ 141 w 1776"/>
                      <a:gd name="T3" fmla="*/ 6 h 695"/>
                      <a:gd name="T4" fmla="*/ 126 w 1776"/>
                      <a:gd name="T5" fmla="*/ 18 h 695"/>
                      <a:gd name="T6" fmla="*/ 16 w 1776"/>
                      <a:gd name="T7" fmla="*/ 24 h 695"/>
                      <a:gd name="T8" fmla="*/ 31 w 1776"/>
                      <a:gd name="T9" fmla="*/ 30 h 695"/>
                      <a:gd name="T10" fmla="*/ 79 w 1776"/>
                      <a:gd name="T11" fmla="*/ 36 h 695"/>
                      <a:gd name="T12" fmla="*/ 190 w 1776"/>
                      <a:gd name="T13" fmla="*/ 42 h 695"/>
                      <a:gd name="T14" fmla="*/ 253 w 1776"/>
                      <a:gd name="T15" fmla="*/ 72 h 695"/>
                      <a:gd name="T16" fmla="*/ 268 w 1776"/>
                      <a:gd name="T17" fmla="*/ 90 h 695"/>
                      <a:gd name="T18" fmla="*/ 268 w 1776"/>
                      <a:gd name="T19" fmla="*/ 84 h 695"/>
                      <a:gd name="T20" fmla="*/ 300 w 1776"/>
                      <a:gd name="T21" fmla="*/ 78 h 695"/>
                      <a:gd name="T22" fmla="*/ 410 w 1776"/>
                      <a:gd name="T23" fmla="*/ 72 h 695"/>
                      <a:gd name="T24" fmla="*/ 568 w 1776"/>
                      <a:gd name="T25" fmla="*/ 72 h 695"/>
                      <a:gd name="T26" fmla="*/ 616 w 1776"/>
                      <a:gd name="T27" fmla="*/ 72 h 695"/>
                      <a:gd name="T28" fmla="*/ 584 w 1776"/>
                      <a:gd name="T29" fmla="*/ 66 h 695"/>
                      <a:gd name="T30" fmla="*/ 553 w 1776"/>
                      <a:gd name="T31" fmla="*/ 60 h 695"/>
                      <a:gd name="T32" fmla="*/ 489 w 1776"/>
                      <a:gd name="T33" fmla="*/ 42 h 695"/>
                      <a:gd name="T34" fmla="*/ 442 w 1776"/>
                      <a:gd name="T35" fmla="*/ 24 h 695"/>
                      <a:gd name="T36" fmla="*/ 442 w 1776"/>
                      <a:gd name="T37" fmla="*/ 30 h 695"/>
                      <a:gd name="T38" fmla="*/ 426 w 1776"/>
                      <a:gd name="T39" fmla="*/ 36 h 695"/>
                      <a:gd name="T40" fmla="*/ 395 w 1776"/>
                      <a:gd name="T41" fmla="*/ 36 h 695"/>
                      <a:gd name="T42" fmla="*/ 347 w 1776"/>
                      <a:gd name="T43" fmla="*/ 30 h 695"/>
                      <a:gd name="T44" fmla="*/ 300 w 1776"/>
                      <a:gd name="T45" fmla="*/ 18 h 695"/>
                      <a:gd name="T46" fmla="*/ 268 w 1776"/>
                      <a:gd name="T47" fmla="*/ 6 h 695"/>
                      <a:gd name="T48" fmla="*/ 268 w 1776"/>
                      <a:gd name="T49" fmla="*/ 0 h 695"/>
                      <a:gd name="T50" fmla="*/ 253 w 1776"/>
                      <a:gd name="T51" fmla="*/ 6 h 695"/>
                      <a:gd name="T52" fmla="*/ 221 w 1776"/>
                      <a:gd name="T53" fmla="*/ 6 h 695"/>
                      <a:gd name="T54" fmla="*/ 174 w 1776"/>
                      <a:gd name="T55" fmla="*/ 6 h 695"/>
                      <a:gd name="T56" fmla="*/ 141 w 1776"/>
                      <a:gd name="T57" fmla="*/ 0 h 695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1776" h="695">
                        <a:moveTo>
                          <a:pt x="408" y="0"/>
                        </a:moveTo>
                        <a:cubicBezTo>
                          <a:pt x="393" y="0"/>
                          <a:pt x="415" y="22"/>
                          <a:pt x="408" y="45"/>
                        </a:cubicBezTo>
                        <a:cubicBezTo>
                          <a:pt x="401" y="68"/>
                          <a:pt x="423" y="113"/>
                          <a:pt x="363" y="136"/>
                        </a:cubicBezTo>
                        <a:cubicBezTo>
                          <a:pt x="303" y="159"/>
                          <a:pt x="90" y="166"/>
                          <a:pt x="45" y="181"/>
                        </a:cubicBezTo>
                        <a:cubicBezTo>
                          <a:pt x="0" y="196"/>
                          <a:pt x="61" y="211"/>
                          <a:pt x="91" y="226"/>
                        </a:cubicBezTo>
                        <a:cubicBezTo>
                          <a:pt x="121" y="241"/>
                          <a:pt x="152" y="257"/>
                          <a:pt x="227" y="272"/>
                        </a:cubicBezTo>
                        <a:cubicBezTo>
                          <a:pt x="302" y="287"/>
                          <a:pt x="461" y="272"/>
                          <a:pt x="544" y="317"/>
                        </a:cubicBezTo>
                        <a:cubicBezTo>
                          <a:pt x="627" y="362"/>
                          <a:pt x="688" y="484"/>
                          <a:pt x="726" y="544"/>
                        </a:cubicBezTo>
                        <a:cubicBezTo>
                          <a:pt x="764" y="604"/>
                          <a:pt x="764" y="665"/>
                          <a:pt x="771" y="680"/>
                        </a:cubicBezTo>
                        <a:cubicBezTo>
                          <a:pt x="778" y="695"/>
                          <a:pt x="756" y="650"/>
                          <a:pt x="771" y="635"/>
                        </a:cubicBezTo>
                        <a:cubicBezTo>
                          <a:pt x="786" y="620"/>
                          <a:pt x="794" y="604"/>
                          <a:pt x="862" y="589"/>
                        </a:cubicBezTo>
                        <a:cubicBezTo>
                          <a:pt x="930" y="574"/>
                          <a:pt x="1051" y="551"/>
                          <a:pt x="1179" y="544"/>
                        </a:cubicBezTo>
                        <a:cubicBezTo>
                          <a:pt x="1307" y="537"/>
                          <a:pt x="1535" y="544"/>
                          <a:pt x="1633" y="544"/>
                        </a:cubicBezTo>
                        <a:cubicBezTo>
                          <a:pt x="1731" y="544"/>
                          <a:pt x="1762" y="551"/>
                          <a:pt x="1769" y="544"/>
                        </a:cubicBezTo>
                        <a:cubicBezTo>
                          <a:pt x="1776" y="537"/>
                          <a:pt x="1708" y="514"/>
                          <a:pt x="1678" y="499"/>
                        </a:cubicBezTo>
                        <a:cubicBezTo>
                          <a:pt x="1648" y="484"/>
                          <a:pt x="1633" y="483"/>
                          <a:pt x="1588" y="453"/>
                        </a:cubicBezTo>
                        <a:cubicBezTo>
                          <a:pt x="1543" y="423"/>
                          <a:pt x="1459" y="362"/>
                          <a:pt x="1406" y="317"/>
                        </a:cubicBezTo>
                        <a:cubicBezTo>
                          <a:pt x="1353" y="272"/>
                          <a:pt x="1293" y="196"/>
                          <a:pt x="1270" y="181"/>
                        </a:cubicBezTo>
                        <a:cubicBezTo>
                          <a:pt x="1247" y="166"/>
                          <a:pt x="1277" y="211"/>
                          <a:pt x="1270" y="226"/>
                        </a:cubicBezTo>
                        <a:cubicBezTo>
                          <a:pt x="1263" y="241"/>
                          <a:pt x="1248" y="264"/>
                          <a:pt x="1225" y="272"/>
                        </a:cubicBezTo>
                        <a:cubicBezTo>
                          <a:pt x="1202" y="280"/>
                          <a:pt x="1172" y="280"/>
                          <a:pt x="1134" y="272"/>
                        </a:cubicBezTo>
                        <a:cubicBezTo>
                          <a:pt x="1096" y="264"/>
                          <a:pt x="1043" y="249"/>
                          <a:pt x="998" y="226"/>
                        </a:cubicBezTo>
                        <a:cubicBezTo>
                          <a:pt x="953" y="203"/>
                          <a:pt x="900" y="166"/>
                          <a:pt x="862" y="136"/>
                        </a:cubicBezTo>
                        <a:cubicBezTo>
                          <a:pt x="824" y="106"/>
                          <a:pt x="786" y="68"/>
                          <a:pt x="771" y="45"/>
                        </a:cubicBezTo>
                        <a:cubicBezTo>
                          <a:pt x="756" y="22"/>
                          <a:pt x="778" y="0"/>
                          <a:pt x="771" y="0"/>
                        </a:cubicBezTo>
                        <a:cubicBezTo>
                          <a:pt x="764" y="0"/>
                          <a:pt x="749" y="38"/>
                          <a:pt x="726" y="45"/>
                        </a:cubicBezTo>
                        <a:cubicBezTo>
                          <a:pt x="703" y="52"/>
                          <a:pt x="673" y="45"/>
                          <a:pt x="635" y="45"/>
                        </a:cubicBezTo>
                        <a:cubicBezTo>
                          <a:pt x="597" y="45"/>
                          <a:pt x="537" y="52"/>
                          <a:pt x="499" y="45"/>
                        </a:cubicBezTo>
                        <a:cubicBezTo>
                          <a:pt x="461" y="38"/>
                          <a:pt x="423" y="0"/>
                          <a:pt x="408" y="0"/>
                        </a:cubicBezTo>
                        <a:close/>
                      </a:path>
                    </a:pathLst>
                  </a:custGeom>
                  <a:solidFill>
                    <a:srgbClr val="C9C9C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4362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4322" y="1422"/>
                    <a:ext cx="0" cy="93"/>
                  </a:xfrm>
                  <a:prstGeom prst="line">
                    <a:avLst/>
                  </a:prstGeom>
                  <a:noFill/>
                  <a:ln w="19050">
                    <a:solidFill>
                      <a:srgbClr val="CC0000"/>
                    </a:solidFill>
                    <a:round/>
                    <a:headEnd type="oval" w="lg" len="lg"/>
                    <a:tailEnd type="oval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4363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4306" y="1410"/>
                    <a:ext cx="35" cy="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400" b="1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364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4304" y="1502"/>
                    <a:ext cx="35" cy="27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endParaRPr lang="ru-RU" altLang="ru-RU" sz="2400" b="1"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4353" name="Line 36"/>
                <p:cNvSpPr>
                  <a:spLocks noChangeShapeType="1"/>
                </p:cNvSpPr>
                <p:nvPr/>
              </p:nvSpPr>
              <p:spPr bwMode="auto">
                <a:xfrm>
                  <a:off x="3401" y="1712"/>
                  <a:ext cx="1588" cy="4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14354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5012" y="1979"/>
                  <a:ext cx="680" cy="1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11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5465" y="1766"/>
                  <a:ext cx="272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en-US" altLang="ru-RU" b="0" i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D</a:t>
                  </a:r>
                  <a:endParaRPr lang="ru-RU" altLang="ru-RU" b="0" i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2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404" y="1632"/>
                  <a:ext cx="272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en-US" altLang="ru-RU" b="0" i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Y</a:t>
                  </a:r>
                  <a:endParaRPr lang="ru-RU" altLang="ru-RU" b="0" i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4357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762" y="1555"/>
                  <a:ext cx="408" cy="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en-US" altLang="ru-RU" sz="2200" i="1">
                      <a:latin typeface="Times New Roman" panose="02020603050405020304" pitchFamily="18" charset="0"/>
                    </a:rPr>
                    <a:t>y</a:t>
                  </a:r>
                  <a:r>
                    <a:rPr lang="en-US" altLang="ru-RU" sz="2000" i="1">
                      <a:latin typeface="Times New Roman" panose="02020603050405020304" pitchFamily="18" charset="0"/>
                    </a:rPr>
                    <a:t>*</a:t>
                  </a:r>
                  <a:endParaRPr lang="ru-RU" altLang="ru-RU" sz="2000" i="1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358" name="Line 41"/>
                <p:cNvSpPr>
                  <a:spLocks noChangeShapeType="1"/>
                </p:cNvSpPr>
                <p:nvPr/>
              </p:nvSpPr>
              <p:spPr bwMode="auto">
                <a:xfrm>
                  <a:off x="3915" y="1711"/>
                  <a:ext cx="257" cy="34"/>
                </a:xfrm>
                <a:prstGeom prst="line">
                  <a:avLst/>
                </a:prstGeom>
                <a:noFill/>
                <a:ln w="15875">
                  <a:solidFill>
                    <a:schemeClr val="tx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15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569" y="548"/>
                  <a:ext cx="771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en-US" altLang="ru-RU" b="0" i="1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z=f(y)</a:t>
                  </a:r>
                  <a:endParaRPr lang="ru-RU" altLang="ru-RU" b="0" i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2" name="Облачко с текстом: прямоугольное со скругленными углами 1"/>
              <p:cNvSpPr/>
              <p:nvPr/>
            </p:nvSpPr>
            <p:spPr>
              <a:xfrm>
                <a:off x="4810569" y="457465"/>
                <a:ext cx="1998597" cy="325259"/>
              </a:xfrm>
              <a:prstGeom prst="wedgeRoundRectCallout">
                <a:avLst>
                  <a:gd name="adj1" fmla="val 1903"/>
                  <a:gd name="adj2" fmla="val 200592"/>
                  <a:gd name="adj3" fmla="val 16667"/>
                </a:avLst>
              </a:prstGeom>
              <a:solidFill>
                <a:schemeClr val="bg1">
                  <a:alpha val="79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72000" rIns="10800" bIns="54000" anchor="ctr"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ru-RU" sz="1900" i="1" dirty="0">
                    <a:ln w="0"/>
                    <a:solidFill>
                      <a:srgbClr val="0B48A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Целевая функция</a:t>
                </a:r>
              </a:p>
            </p:txBody>
          </p:sp>
          <p:sp>
            <p:nvSpPr>
              <p:cNvPr id="24" name="Облачко с текстом: прямоугольное со скругленными углами 23"/>
              <p:cNvSpPr/>
              <p:nvPr/>
            </p:nvSpPr>
            <p:spPr>
              <a:xfrm>
                <a:off x="7159991" y="3429222"/>
                <a:ext cx="1836716" cy="446158"/>
              </a:xfrm>
              <a:prstGeom prst="wedgeRoundRectCallout">
                <a:avLst>
                  <a:gd name="adj1" fmla="val -70416"/>
                  <a:gd name="adj2" fmla="val -154501"/>
                  <a:gd name="adj3" fmla="val 16667"/>
                </a:avLst>
              </a:prstGeom>
              <a:solidFill>
                <a:schemeClr val="bg1"/>
              </a:solidFill>
              <a:ln w="158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72000" rIns="10800" bIns="54000" anchor="ctr"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ru-RU" sz="1900" i="1" dirty="0">
                    <a:ln w="0"/>
                    <a:solidFill>
                      <a:srgbClr val="0B48A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Допустимое множество</a:t>
                </a:r>
              </a:p>
            </p:txBody>
          </p:sp>
          <p:sp>
            <p:nvSpPr>
              <p:cNvPr id="27" name="Облачко с текстом: прямоугольное со скругленными углами 26"/>
              <p:cNvSpPr/>
              <p:nvPr/>
            </p:nvSpPr>
            <p:spPr>
              <a:xfrm>
                <a:off x="5282041" y="3208681"/>
                <a:ext cx="1457277" cy="490268"/>
              </a:xfrm>
              <a:prstGeom prst="wedgeRoundRectCallout">
                <a:avLst>
                  <a:gd name="adj1" fmla="val 14842"/>
                  <a:gd name="adj2" fmla="val -119948"/>
                  <a:gd name="adj3" fmla="val 16667"/>
                </a:avLst>
              </a:prstGeom>
              <a:solidFill>
                <a:schemeClr val="bg1"/>
              </a:solidFill>
              <a:ln w="158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" tIns="72000" rIns="10800" bIns="54000" anchor="ctr"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ru-RU" sz="1900" i="1" dirty="0">
                    <a:ln w="0"/>
                    <a:solidFill>
                      <a:srgbClr val="0B48A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Глобальный минимум</a:t>
                </a:r>
              </a:p>
            </p:txBody>
          </p:sp>
        </p:grpSp>
        <p:pic>
          <p:nvPicPr>
            <p:cNvPr id="14347" name="Рисунок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0664" y="2477449"/>
              <a:ext cx="4476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42" name="Группа 7"/>
          <p:cNvGrpSpPr>
            <a:grpSpLocks/>
          </p:cNvGrpSpPr>
          <p:nvPr/>
        </p:nvGrpSpPr>
        <p:grpSpPr bwMode="auto">
          <a:xfrm>
            <a:off x="1783335" y="2936621"/>
            <a:ext cx="4994275" cy="755650"/>
            <a:chOff x="158035" y="2397758"/>
            <a:chExt cx="4995340" cy="755483"/>
          </a:xfrm>
        </p:grpSpPr>
        <p:graphicFrame>
          <p:nvGraphicFramePr>
            <p:cNvPr id="14343" name="Object 13"/>
            <p:cNvGraphicFramePr>
              <a:graphicFrameLocks noChangeAspect="1"/>
            </p:cNvGraphicFramePr>
            <p:nvPr/>
          </p:nvGraphicFramePr>
          <p:xfrm>
            <a:off x="213593" y="2421191"/>
            <a:ext cx="2902544" cy="3966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2" name="Формула" r:id="rId5" imgW="1562100" imgH="228600" progId="Equation.3">
                    <p:embed/>
                  </p:oleObj>
                </mc:Choice>
                <mc:Fallback>
                  <p:oleObj name="Формула" r:id="rId5" imgW="15621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3593" y="2421191"/>
                          <a:ext cx="2902544" cy="3966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Box 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58035" y="2845464"/>
              <a:ext cx="4760156" cy="307777"/>
            </a:xfrm>
            <a:prstGeom prst="rect">
              <a:avLst/>
            </a:prstGeom>
            <a:blipFill>
              <a:blip r:embed="rId7"/>
              <a:stretch>
                <a:fillRect t="-2000" b="-36000"/>
              </a:stretch>
            </a:blipFill>
          </p:spPr>
          <p:txBody>
            <a:bodyPr/>
            <a:lstStyle/>
            <a:p>
              <a:r>
                <a:rPr lang="ru-RU">
                  <a:noFill/>
                </a:rPr>
                <a:t> </a:t>
              </a:r>
            </a:p>
          </p:txBody>
        </p:sp>
        <p:sp>
          <p:nvSpPr>
            <p:cNvPr id="14345" name="Rectangle 20"/>
            <p:cNvSpPr>
              <a:spLocks noChangeArrowheads="1"/>
            </p:cNvSpPr>
            <p:nvPr/>
          </p:nvSpPr>
          <p:spPr bwMode="auto">
            <a:xfrm>
              <a:off x="3116137" y="2397758"/>
              <a:ext cx="20372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63588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82688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1788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ru-RU" sz="2000" i="1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y</a:t>
              </a:r>
              <a:r>
                <a:rPr lang="en-US" altLang="ru-RU" sz="2000" i="1">
                  <a:latin typeface="Times New Roman" panose="02020603050405020304" pitchFamily="18" charset="0"/>
                </a:rPr>
                <a:t> </a:t>
              </a:r>
              <a:r>
                <a:rPr lang="ru-RU" altLang="ru-RU" sz="2000" i="1">
                  <a:latin typeface="Times New Roman" panose="02020603050405020304" pitchFamily="18" charset="0"/>
                </a:rPr>
                <a:t>— параметры</a:t>
              </a:r>
              <a:endParaRPr lang="en-US" altLang="ru-RU" sz="2000" i="1">
                <a:latin typeface="Times New Roman" panose="02020603050405020304" pitchFamily="18" charset="0"/>
              </a:endParaRPr>
            </a:p>
          </p:txBody>
        </p:sp>
      </p:grpSp>
      <p:pic>
        <p:nvPicPr>
          <p:cNvPr id="29" name="Shape 146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31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32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Городецкий С.Ю.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40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/>
          <a:srcRect l="8479" t="2000" r="8805" b="2000"/>
          <a:stretch/>
        </p:blipFill>
        <p:spPr>
          <a:xfrm>
            <a:off x="1524001" y="3343275"/>
            <a:ext cx="5068888" cy="3412745"/>
          </a:xfrm>
          <a:prstGeom prst="rect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</p:pic>
      <p:grpSp>
        <p:nvGrpSpPr>
          <p:cNvPr id="15363" name="Группа 4"/>
          <p:cNvGrpSpPr>
            <a:grpSpLocks/>
          </p:cNvGrpSpPr>
          <p:nvPr/>
        </p:nvGrpSpPr>
        <p:grpSpPr bwMode="auto">
          <a:xfrm>
            <a:off x="6784848" y="1225296"/>
            <a:ext cx="4837176" cy="1938528"/>
            <a:chOff x="3190444" y="4457968"/>
            <a:chExt cx="5373090" cy="2380046"/>
          </a:xfrm>
        </p:grpSpPr>
        <p:grpSp>
          <p:nvGrpSpPr>
            <p:cNvPr id="46" name="Group 19"/>
            <p:cNvGrpSpPr>
              <a:grpSpLocks/>
            </p:cNvGrpSpPr>
            <p:nvPr/>
          </p:nvGrpSpPr>
          <p:grpSpPr bwMode="auto">
            <a:xfrm>
              <a:off x="3190444" y="4457968"/>
              <a:ext cx="5373090" cy="2380046"/>
              <a:chOff x="657" y="1277"/>
              <a:chExt cx="5058" cy="2542"/>
            </a:xfrm>
            <a:solidFill>
              <a:schemeClr val="bg1"/>
            </a:solidFill>
          </p:grpSpPr>
          <p:pic>
            <p:nvPicPr>
              <p:cNvPr id="48" name="Picture 15" descr="Gorodetsky_ris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57" y="1277"/>
                <a:ext cx="5058" cy="2542"/>
              </a:xfrm>
              <a:prstGeom prst="rect">
                <a:avLst/>
              </a:prstGeom>
              <a:grpFill/>
              <a:ln w="34925">
                <a:solidFill>
                  <a:schemeClr val="accent5">
                    <a:lumMod val="75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49" name="Oval 16"/>
              <p:cNvSpPr>
                <a:spLocks noChangeArrowheads="1"/>
              </p:cNvSpPr>
              <p:nvPr/>
            </p:nvSpPr>
            <p:spPr bwMode="auto">
              <a:xfrm>
                <a:off x="1253" y="2577"/>
                <a:ext cx="41" cy="41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/>
              </a:p>
            </p:txBody>
          </p:sp>
        </p:grpSp>
        <p:sp>
          <p:nvSpPr>
            <p:cNvPr id="15368" name="Oval 16"/>
            <p:cNvSpPr>
              <a:spLocks noChangeArrowheads="1"/>
            </p:cNvSpPr>
            <p:nvPr/>
          </p:nvSpPr>
          <p:spPr bwMode="auto">
            <a:xfrm>
              <a:off x="3816351" y="5670154"/>
              <a:ext cx="52129" cy="47594"/>
            </a:xfrm>
            <a:prstGeom prst="ellipse">
              <a:avLst/>
            </a:prstGeom>
            <a:solidFill>
              <a:srgbClr val="FF3300"/>
            </a:solidFill>
            <a:ln w="254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ru-RU" altLang="ru-RU" sz="24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45" name="Облачко с текстом: прямоугольное со скругленными углами 44"/>
          <p:cNvSpPr/>
          <p:nvPr/>
        </p:nvSpPr>
        <p:spPr bwMode="auto">
          <a:xfrm>
            <a:off x="4130326" y="1169988"/>
            <a:ext cx="2309812" cy="1271459"/>
          </a:xfrm>
          <a:prstGeom prst="wedgeRoundRectCallout">
            <a:avLst>
              <a:gd name="adj1" fmla="val 62268"/>
              <a:gd name="adj2" fmla="val -1611"/>
              <a:gd name="adj3" fmla="val 16667"/>
            </a:avLst>
          </a:prstGeom>
          <a:solidFill>
            <a:schemeClr val="bg1">
              <a:alpha val="79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72000" rIns="10800" bIns="5400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400" dirty="0">
                <a:ln w="0"/>
                <a:solidFill>
                  <a:srgbClr val="0B48A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Пример размещения измерений для тестовой задачи </a:t>
            </a:r>
            <a:br>
              <a:rPr lang="ru-RU" sz="1400" dirty="0">
                <a:ln w="0"/>
                <a:solidFill>
                  <a:srgbClr val="0B48A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 триангуляционном методе</a:t>
            </a:r>
            <a:endParaRPr lang="en-US" sz="1400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1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ru-RU" sz="1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экономное размещение!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/>
          <a:srcRect l="8804" t="2174" r="9021"/>
          <a:stretch/>
        </p:blipFill>
        <p:spPr>
          <a:xfrm>
            <a:off x="6784848" y="3343275"/>
            <a:ext cx="4837176" cy="3412745"/>
          </a:xfrm>
          <a:prstGeom prst="rect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</p:pic>
      <p:sp>
        <p:nvSpPr>
          <p:cNvPr id="51" name="Облачко с текстом: прямоугольное со скругленными углами 50"/>
          <p:cNvSpPr/>
          <p:nvPr/>
        </p:nvSpPr>
        <p:spPr bwMode="auto">
          <a:xfrm>
            <a:off x="1524001" y="1092200"/>
            <a:ext cx="2261615" cy="2124075"/>
          </a:xfrm>
          <a:prstGeom prst="wedgeRoundRectCallout">
            <a:avLst>
              <a:gd name="adj1" fmla="val 176217"/>
              <a:gd name="adj2" fmla="val 53911"/>
              <a:gd name="adj3" fmla="val 16667"/>
            </a:avLst>
          </a:prstGeom>
          <a:solidFill>
            <a:schemeClr val="bg1">
              <a:alpha val="79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72000" rIns="10800" bIns="5400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600" dirty="0">
                <a:ln w="0"/>
                <a:solidFill>
                  <a:srgbClr val="0B48A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Примеры задач идентификации и управления</a:t>
            </a:r>
            <a:r>
              <a:rPr lang="ru-RU" sz="1600" dirty="0">
                <a:ln w="0"/>
                <a:solidFill>
                  <a:srgbClr val="6B52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6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требующие методов поиска глобального минимума</a:t>
            </a:r>
          </a:p>
        </p:txBody>
      </p:sp>
      <p:pic>
        <p:nvPicPr>
          <p:cNvPr id="11" name="Shape 146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3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4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Городецкий С.Ю.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305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84" y="1188720"/>
            <a:ext cx="3118926" cy="35625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555" y="2800231"/>
            <a:ext cx="3666357" cy="21762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188720"/>
            <a:ext cx="3669791" cy="886968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Нелинейная динамика сложных систем:</a:t>
            </a:r>
            <a:r>
              <a:rPr lang="en-GB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формирование структур и их приложения </a:t>
            </a:r>
            <a:endParaRPr lang="en-US" sz="1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11783" y="4736600"/>
            <a:ext cx="7105605" cy="212924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Основные публикации: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[1] Smirnov, L.A.,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Osipov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G.V.,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Pikovsky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A., </a:t>
            </a:r>
            <a:r>
              <a:rPr lang="en-US" sz="1400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Physi</a:t>
            </a:r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Rev E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98, 062222, 2019.</a:t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[2] M. I.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Bolotov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V. O.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Munyaev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 A. K.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Kryukov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L. A. Smirnov, and G. V.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Osipov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Chaos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29, 033109, 2019.</a:t>
            </a:r>
            <a:b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[3] M.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Bolotov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L. Smirnov, G.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Osipov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Pikovsky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Chaos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28, 045101, 2018.</a:t>
            </a:r>
            <a:b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[4] M.I.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Bolotov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L. A. Smirnov, G. V.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Osipov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A. S.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Pikovsky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JETP Letters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V. 106 (6), 368, 2017.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[5] V.O.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Munyaev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L.A.Smirnov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V.A.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Kostin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G.V.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Osipov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Pikovsky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14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 Journal of Physics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22, 023036,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r="13123"/>
          <a:stretch>
            <a:fillRect/>
          </a:stretch>
        </p:blipFill>
        <p:spPr>
          <a:xfrm>
            <a:off x="1399653" y="2388461"/>
            <a:ext cx="1163010" cy="1934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r="19574"/>
          <a:stretch/>
        </p:blipFill>
        <p:spPr>
          <a:xfrm>
            <a:off x="2652910" y="2376362"/>
            <a:ext cx="1143128" cy="1946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7008" y="4522224"/>
            <a:ext cx="160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</a:rPr>
              <a:t>Смирнов</a:t>
            </a:r>
            <a:br>
              <a:rPr lang="ru-RU" sz="1600" b="1" dirty="0">
                <a:solidFill>
                  <a:srgbClr val="0070C0"/>
                </a:solidFill>
              </a:rPr>
            </a:br>
            <a:r>
              <a:rPr lang="ru-RU" sz="1600" b="1" dirty="0">
                <a:solidFill>
                  <a:srgbClr val="0070C0"/>
                </a:solidFill>
              </a:rPr>
              <a:t>Лев Александрович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>
                <a:solidFill>
                  <a:srgbClr val="0070C0"/>
                </a:solidFill>
              </a:rPr>
              <a:t>к.ф.-м.н., доцент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>
                <a:solidFill>
                  <a:srgbClr val="0070C0"/>
                </a:solidFill>
              </a:rPr>
              <a:t>каф. </a:t>
            </a:r>
            <a:r>
              <a:rPr lang="ru-RU" sz="1600" dirty="0" err="1">
                <a:solidFill>
                  <a:srgbClr val="0070C0"/>
                </a:solidFill>
              </a:rPr>
              <a:t>ТУиДС</a:t>
            </a:r>
            <a:r>
              <a:rPr lang="ru-RU" sz="1600" dirty="0">
                <a:solidFill>
                  <a:srgbClr val="0070C0"/>
                </a:solidFill>
              </a:rPr>
              <a:t> ИИТММ</a:t>
            </a:r>
            <a:br>
              <a:rPr lang="en-US" sz="1600" dirty="0">
                <a:solidFill>
                  <a:srgbClr val="0070C0"/>
                </a:solidFill>
              </a:rPr>
            </a:br>
            <a:r>
              <a:rPr lang="en-US" sz="1600" dirty="0">
                <a:solidFill>
                  <a:srgbClr val="0070C0"/>
                </a:solidFill>
              </a:rPr>
              <a:t>H-</a:t>
            </a:r>
            <a:r>
              <a:rPr lang="ru-RU" sz="1600" dirty="0">
                <a:solidFill>
                  <a:srgbClr val="0070C0"/>
                </a:solidFill>
              </a:rPr>
              <a:t>индекс: 9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8046" y="4513080"/>
            <a:ext cx="12648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0070C0"/>
                </a:solidFill>
              </a:rPr>
              <a:t>Болотов</a:t>
            </a:r>
            <a:br>
              <a:rPr lang="ru-RU" sz="1600" b="1" dirty="0">
                <a:solidFill>
                  <a:srgbClr val="0070C0"/>
                </a:solidFill>
              </a:rPr>
            </a:br>
            <a:r>
              <a:rPr lang="ru-RU" sz="1600" b="1" dirty="0">
                <a:solidFill>
                  <a:srgbClr val="0070C0"/>
                </a:solidFill>
              </a:rPr>
              <a:t>Максим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</a:rPr>
              <a:t>Ильич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 err="1">
                <a:solidFill>
                  <a:srgbClr val="0070C0"/>
                </a:solidFill>
              </a:rPr>
              <a:t>програм</a:t>
            </a:r>
            <a:r>
              <a:rPr lang="en-GB" sz="1600" dirty="0">
                <a:solidFill>
                  <a:srgbClr val="0070C0"/>
                </a:solidFill>
              </a:rPr>
              <a:t>-</a:t>
            </a:r>
            <a:r>
              <a:rPr lang="ru-RU" sz="1600" dirty="0" err="1">
                <a:solidFill>
                  <a:srgbClr val="0070C0"/>
                </a:solidFill>
              </a:rPr>
              <a:t>мист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>
                <a:solidFill>
                  <a:srgbClr val="0070C0"/>
                </a:solidFill>
              </a:rPr>
              <a:t>каф. </a:t>
            </a:r>
            <a:r>
              <a:rPr lang="ru-RU" sz="1600" dirty="0" err="1">
                <a:solidFill>
                  <a:srgbClr val="0070C0"/>
                </a:solidFill>
              </a:rPr>
              <a:t>ТУиДС</a:t>
            </a:r>
            <a:r>
              <a:rPr lang="ru-RU" sz="1600" dirty="0">
                <a:solidFill>
                  <a:srgbClr val="0070C0"/>
                </a:solidFill>
              </a:rPr>
              <a:t> ИИТММ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en-US" sz="1600" dirty="0">
                <a:solidFill>
                  <a:srgbClr val="0070C0"/>
                </a:solidFill>
              </a:rPr>
              <a:t>H-</a:t>
            </a:r>
            <a:r>
              <a:rPr lang="ru-RU" sz="1600" dirty="0">
                <a:solidFill>
                  <a:srgbClr val="0070C0"/>
                </a:solidFill>
              </a:rPr>
              <a:t>индекс: 3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65" y="1025526"/>
            <a:ext cx="3652347" cy="1785574"/>
          </a:xfrm>
          <a:prstGeom prst="rect">
            <a:avLst/>
          </a:prstGeom>
        </p:spPr>
      </p:pic>
      <p:pic>
        <p:nvPicPr>
          <p:cNvPr id="1026" name="Picture 2" descr="C:\Users\Guru\Desktop\IMG-20200412-WA0003.jpg"/>
          <p:cNvPicPr>
            <a:picLocks noChangeAspect="1" noChangeArrowheads="1"/>
          </p:cNvPicPr>
          <p:nvPr/>
        </p:nvPicPr>
        <p:blipFill>
          <a:blip r:embed="rId7" cstate="print"/>
          <a:srcRect l="11700" r="19330"/>
          <a:stretch>
            <a:fillRect/>
          </a:stretch>
        </p:blipFill>
        <p:spPr bwMode="auto">
          <a:xfrm>
            <a:off x="3867912" y="2388461"/>
            <a:ext cx="1157883" cy="193429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776924" y="4513080"/>
            <a:ext cx="12706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Муняев</a:t>
            </a:r>
            <a:b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Вячеслав Олегович</a:t>
            </a:r>
            <a:br>
              <a:rPr lang="ru-RU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</a:rPr>
              <a:t>програм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</a:rPr>
              <a:t>мист</a:t>
            </a:r>
            <a:br>
              <a:rPr lang="ru-RU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каф.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</a:rPr>
              <a:t>ТУиДС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 ИИТММ</a:t>
            </a:r>
            <a:br>
              <a:rPr lang="ru-RU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H-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индекс: 1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Shape 146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8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9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Смирнов Л.А.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646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Shape 14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3076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3077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Традиции и преемственность</a:t>
            </a:r>
          </a:p>
        </p:txBody>
      </p:sp>
      <p:sp>
        <p:nvSpPr>
          <p:cNvPr id="3078" name="Shape 158"/>
          <p:cNvSpPr txBox="1">
            <a:spLocks noChangeArrowheads="1"/>
          </p:cNvSpPr>
          <p:nvPr/>
        </p:nvSpPr>
        <p:spPr bwMode="auto">
          <a:xfrm>
            <a:off x="2320925" y="1700214"/>
            <a:ext cx="773588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1958</a:t>
            </a: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 год – создание 1-ой в СССР кафедры (в момент создания кафедра Вычислительной математики и динамики машин ГГУ), осуществлявшей подготовку специалистов  в области вычислительной математики и кибернетики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eaLnBrk="1" hangingPunct="1"/>
            <a:r>
              <a:rPr lang="ru-RU" altLang="ru-RU" sz="1600" b="1" dirty="0">
                <a:solidFill>
                  <a:srgbClr val="666666"/>
                </a:solidFill>
                <a:latin typeface="Verdana" panose="020B0604030504040204" pitchFamily="34" charset="0"/>
              </a:rPr>
              <a:t>	</a:t>
            </a:r>
            <a:r>
              <a:rPr lang="ru-RU" altLang="ru-RU" sz="1600" b="1" dirty="0" err="1">
                <a:solidFill>
                  <a:srgbClr val="0070C0"/>
                </a:solidFill>
                <a:latin typeface="Verdana" panose="020B0604030504040204" pitchFamily="34" charset="0"/>
              </a:rPr>
              <a:t>Ю.И.Неймарк</a:t>
            </a:r>
            <a:r>
              <a:rPr lang="ru-RU" altLang="ru-RU" sz="1600" b="1" dirty="0">
                <a:solidFill>
                  <a:srgbClr val="666666"/>
                </a:solidFill>
                <a:latin typeface="Verdana" panose="020B0604030504040204" pitchFamily="34" charset="0"/>
              </a:rPr>
              <a:t> 			</a:t>
            </a:r>
            <a:r>
              <a:rPr lang="ru-RU" altLang="ru-RU" sz="1600" b="1" dirty="0" err="1">
                <a:solidFill>
                  <a:srgbClr val="0070C0"/>
                </a:solidFill>
                <a:latin typeface="Verdana" panose="020B0604030504040204" pitchFamily="34" charset="0"/>
              </a:rPr>
              <a:t>А.А.Андронов</a:t>
            </a:r>
            <a:endParaRPr lang="ru-RU" altLang="ru-RU" sz="1600" b="1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1963</a:t>
            </a: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 год – создание 1-ого в СССР факультета ВМК, кафедра входит в его состав как кафедра Теории управления и динамики машин под руководством д.т.н., проф., академика РАЕН </a:t>
            </a:r>
            <a:r>
              <a:rPr lang="ru-RU" altLang="ru-RU" dirty="0" err="1">
                <a:solidFill>
                  <a:srgbClr val="666666"/>
                </a:solidFill>
                <a:latin typeface="Verdana" panose="020B0604030504040204" pitchFamily="34" charset="0"/>
              </a:rPr>
              <a:t>Ю.И.Неймарка</a:t>
            </a:r>
            <a:endParaRPr lang="ru-RU" altLang="ru-RU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2015</a:t>
            </a: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 год – создание института ИТММ, кафедра получает название Теории управления и динамики систем.</a:t>
            </a:r>
          </a:p>
        </p:txBody>
      </p:sp>
      <p:pic>
        <p:nvPicPr>
          <p:cNvPr id="307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2767014"/>
            <a:ext cx="1439862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2752725"/>
            <a:ext cx="15144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2" name="Группа 10"/>
          <p:cNvGrpSpPr>
            <a:grpSpLocks/>
          </p:cNvGrpSpPr>
          <p:nvPr/>
        </p:nvGrpSpPr>
        <p:grpSpPr bwMode="auto">
          <a:xfrm>
            <a:off x="1506537" y="1773239"/>
            <a:ext cx="765176" cy="269875"/>
            <a:chOff x="0" y="4816979"/>
            <a:chExt cx="765284" cy="270295"/>
          </a:xfrm>
        </p:grpSpPr>
        <p:sp>
          <p:nvSpPr>
            <p:cNvPr id="12" name="Shape 159"/>
            <p:cNvSpPr/>
            <p:nvPr/>
          </p:nvSpPr>
          <p:spPr>
            <a:xfrm>
              <a:off x="417572" y="4816979"/>
              <a:ext cx="347712" cy="270295"/>
            </a:xfrm>
            <a:prstGeom prst="parallelogram">
              <a:avLst>
                <a:gd name="adj" fmla="val 392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60"/>
            <p:cNvSpPr/>
            <p:nvPr/>
          </p:nvSpPr>
          <p:spPr>
            <a:xfrm>
              <a:off x="0" y="4816979"/>
              <a:ext cx="638266" cy="2702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3" name="Группа 13"/>
          <p:cNvGrpSpPr>
            <a:grpSpLocks/>
          </p:cNvGrpSpPr>
          <p:nvPr/>
        </p:nvGrpSpPr>
        <p:grpSpPr bwMode="auto">
          <a:xfrm>
            <a:off x="1524001" y="5229226"/>
            <a:ext cx="765175" cy="269875"/>
            <a:chOff x="0" y="4816979"/>
            <a:chExt cx="765284" cy="270295"/>
          </a:xfrm>
        </p:grpSpPr>
        <p:sp>
          <p:nvSpPr>
            <p:cNvPr id="15" name="Shape 159"/>
            <p:cNvSpPr/>
            <p:nvPr/>
          </p:nvSpPr>
          <p:spPr>
            <a:xfrm>
              <a:off x="417572" y="4816979"/>
              <a:ext cx="347712" cy="270295"/>
            </a:xfrm>
            <a:prstGeom prst="parallelogram">
              <a:avLst>
                <a:gd name="adj" fmla="val 392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160"/>
            <p:cNvSpPr/>
            <p:nvPr/>
          </p:nvSpPr>
          <p:spPr>
            <a:xfrm>
              <a:off x="0" y="4816979"/>
              <a:ext cx="638266" cy="2702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4" name="Группа 17"/>
          <p:cNvGrpSpPr>
            <a:grpSpLocks/>
          </p:cNvGrpSpPr>
          <p:nvPr/>
        </p:nvGrpSpPr>
        <p:grpSpPr bwMode="auto">
          <a:xfrm>
            <a:off x="1504951" y="5967414"/>
            <a:ext cx="765175" cy="269875"/>
            <a:chOff x="0" y="4816979"/>
            <a:chExt cx="765284" cy="270295"/>
          </a:xfrm>
        </p:grpSpPr>
        <p:sp>
          <p:nvSpPr>
            <p:cNvPr id="19" name="Shape 159"/>
            <p:cNvSpPr/>
            <p:nvPr/>
          </p:nvSpPr>
          <p:spPr>
            <a:xfrm>
              <a:off x="417572" y="4816979"/>
              <a:ext cx="347712" cy="270295"/>
            </a:xfrm>
            <a:prstGeom prst="parallelogram">
              <a:avLst>
                <a:gd name="adj" fmla="val 392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160"/>
            <p:cNvSpPr/>
            <p:nvPr/>
          </p:nvSpPr>
          <p:spPr>
            <a:xfrm>
              <a:off x="0" y="4816979"/>
              <a:ext cx="638266" cy="2702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078688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380745"/>
            <a:ext cx="9811511" cy="53126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19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Направления предлагаемых работ</a:t>
            </a:r>
          </a:p>
          <a:p>
            <a:pPr marL="0" indent="0">
              <a:buNone/>
            </a:pPr>
            <a:endParaRPr lang="en-GB" sz="19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9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Коллективные эффекты в ансамблях и сетях связанных фазовых осцилляторов</a:t>
            </a:r>
          </a:p>
          <a:p>
            <a:r>
              <a:rPr lang="ru-RU" sz="19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Пространственно-временная динамика в распределенных средах осцилляторов</a:t>
            </a:r>
          </a:p>
          <a:p>
            <a:endParaRPr lang="ru-RU" sz="19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Ключевые эффекты</a:t>
            </a:r>
          </a:p>
          <a:p>
            <a:pPr marL="0" indent="0">
              <a:buNone/>
            </a:pPr>
            <a:endParaRPr lang="ru-RU" sz="20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Синхронизация, химерные режимы, пространственный хаос</a:t>
            </a:r>
          </a:p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Влияние на динамику диффузии, шума, временных задержек и </a:t>
            </a:r>
            <a:r>
              <a:rPr lang="ru-RU" sz="2000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др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0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9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Особенности</a:t>
            </a:r>
          </a:p>
          <a:p>
            <a:pPr marL="0" indent="0">
              <a:buNone/>
            </a:pPr>
            <a:endParaRPr lang="ru-RU" sz="19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9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Междисциплинарность</a:t>
            </a:r>
            <a:r>
              <a:rPr lang="ru-RU" sz="19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ru-RU" sz="19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Фазовые осцилляторы представляют собой модели различных объектов, исследуемых в </a:t>
            </a:r>
            <a:r>
              <a:rPr lang="ru-RU" sz="19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физике, химии, биологии, </a:t>
            </a:r>
            <a:r>
              <a:rPr lang="ru-RU" sz="1900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нейродинамике</a:t>
            </a:r>
            <a:endParaRPr lang="ru-RU" sz="1900" i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9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Трудоемкость.</a:t>
            </a:r>
            <a:r>
              <a:rPr lang="ru-RU" sz="19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Высокие размерности исследуемых систем требуют использования технологий </a:t>
            </a:r>
            <a:r>
              <a:rPr lang="ru-RU" sz="1900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параллельных вычислений</a:t>
            </a:r>
          </a:p>
          <a:p>
            <a:endParaRPr lang="en-US" sz="19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</p:txBody>
      </p:sp>
      <p:pic>
        <p:nvPicPr>
          <p:cNvPr id="14" name="Shape 14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6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7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Смирнов Л.А.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168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1524000" y="1309281"/>
            <a:ext cx="10216895" cy="22294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52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В. А. </a:t>
            </a:r>
            <a:r>
              <a:rPr lang="en-US" sz="1452" b="1" spc="-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Костин</a:t>
            </a:r>
            <a:r>
              <a:rPr lang="en-US" sz="1452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кандидат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физико-математических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наук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руководитель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грантов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РНФ, РФФИ,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Президента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РФ,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приглашённый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учёный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в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гранте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правительства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города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Шанхай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Китай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для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поддержки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исследований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выполняемых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совместно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ведущими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зарубежными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молодыми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учёными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1452" spc="-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Соавтор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публикаций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в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ведущих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научных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журналах</a:t>
            </a:r>
            <a:r>
              <a:rPr lang="en-US" sz="1452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Physical Review Letters, New Journal of Physics, Optics Letters и </a:t>
            </a:r>
            <a:r>
              <a:rPr lang="en-US" sz="1452" spc="-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др</a:t>
            </a:r>
            <a:r>
              <a:rPr lang="en-US" sz="1452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1452" spc="-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452" b="1" spc="-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Область</a:t>
            </a:r>
            <a:r>
              <a:rPr lang="en-US" sz="1452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b="1" spc="-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научных</a:t>
            </a:r>
            <a:r>
              <a:rPr lang="en-US" sz="1452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b="1" spc="-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интересов</a:t>
            </a:r>
            <a:r>
              <a:rPr lang="en-US" sz="1452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en-US" sz="1452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численное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моделирование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электродинамических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явлений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в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нелинейных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средах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нелинейные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динамические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системы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лазерно-плазменные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методы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генерации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электромагнитного</a:t>
            </a:r>
            <a:r>
              <a:rPr lang="en-US" sz="1452" spc="-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52" spc="-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излучения</a:t>
            </a:r>
            <a:endParaRPr lang="en-US" sz="1452" spc="-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7" name="Picture 76"/>
          <p:cNvPicPr/>
          <p:nvPr/>
        </p:nvPicPr>
        <p:blipFill>
          <a:blip r:embed="rId2"/>
          <a:stretch/>
        </p:blipFill>
        <p:spPr>
          <a:xfrm>
            <a:off x="4999683" y="4366006"/>
            <a:ext cx="3265528" cy="1494782"/>
          </a:xfrm>
          <a:prstGeom prst="rect">
            <a:avLst/>
          </a:prstGeom>
          <a:ln>
            <a:noFill/>
          </a:ln>
        </p:spPr>
      </p:pic>
      <p:pic>
        <p:nvPicPr>
          <p:cNvPr id="78" name="Picture 77"/>
          <p:cNvPicPr/>
          <p:nvPr/>
        </p:nvPicPr>
        <p:blipFill>
          <a:blip r:embed="rId3"/>
          <a:stretch/>
        </p:blipFill>
        <p:spPr>
          <a:xfrm>
            <a:off x="1387699" y="3685032"/>
            <a:ext cx="3611984" cy="3162658"/>
          </a:xfrm>
          <a:prstGeom prst="rect">
            <a:avLst/>
          </a:prstGeom>
          <a:ln>
            <a:noFill/>
          </a:ln>
        </p:spPr>
      </p:pic>
      <p:pic>
        <p:nvPicPr>
          <p:cNvPr id="79" name="Picture 78"/>
          <p:cNvPicPr/>
          <p:nvPr/>
        </p:nvPicPr>
        <p:blipFill>
          <a:blip r:embed="rId4"/>
          <a:stretch/>
        </p:blipFill>
        <p:spPr>
          <a:xfrm>
            <a:off x="8749388" y="3630168"/>
            <a:ext cx="2991507" cy="3149339"/>
          </a:xfrm>
          <a:prstGeom prst="rect">
            <a:avLst/>
          </a:prstGeom>
          <a:ln>
            <a:noFill/>
          </a:ln>
        </p:spPr>
      </p:pic>
      <p:pic>
        <p:nvPicPr>
          <p:cNvPr id="6" name="Shape 146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8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9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Костин В.А.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587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1524001" y="1412423"/>
            <a:ext cx="8791354" cy="2864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pc="-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Исследования</a:t>
            </a:r>
            <a:r>
              <a:rPr lang="en-US" sz="16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spc="-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систем</a:t>
            </a:r>
            <a:r>
              <a:rPr lang="en-US" sz="16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spc="-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реакция</a:t>
            </a:r>
            <a:r>
              <a:rPr lang="en-US" sz="16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— </a:t>
            </a:r>
            <a:r>
              <a:rPr lang="en-US" sz="1600" b="1" spc="-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диффузия</a:t>
            </a:r>
            <a:r>
              <a:rPr lang="en-US" sz="16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 </a:t>
            </a:r>
            <a:r>
              <a:rPr lang="en-US" sz="1600" b="1" spc="-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глобальными</a:t>
            </a:r>
            <a:r>
              <a:rPr lang="en-US" sz="16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spc="-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связями</a:t>
            </a:r>
            <a:endParaRPr lang="en-US" sz="1600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1" name="CustomShape 2"/>
          <p:cNvSpPr/>
          <p:nvPr/>
        </p:nvSpPr>
        <p:spPr>
          <a:xfrm>
            <a:off x="6539873" y="2146061"/>
            <a:ext cx="4049333" cy="1044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52" b="1" spc="-1" dirty="0" err="1">
                <a:solidFill>
                  <a:schemeClr val="bg2">
                    <a:lumMod val="50000"/>
                  </a:schemeClr>
                </a:solidFill>
                <a:latin typeface="Arial"/>
              </a:rPr>
              <a:t>Электромеханическая</a:t>
            </a:r>
            <a:r>
              <a:rPr lang="en-US" sz="1452" b="1" spc="-1" dirty="0">
                <a:solidFill>
                  <a:schemeClr val="bg2">
                    <a:lumMod val="50000"/>
                  </a:schemeClr>
                </a:solidFill>
                <a:latin typeface="Arial"/>
              </a:rPr>
              <a:t> </a:t>
            </a:r>
            <a:r>
              <a:rPr lang="en-US" sz="1452" b="1" spc="-1" dirty="0" err="1">
                <a:solidFill>
                  <a:schemeClr val="bg2">
                    <a:lumMod val="50000"/>
                  </a:schemeClr>
                </a:solidFill>
                <a:latin typeface="Arial"/>
              </a:rPr>
              <a:t>динамика</a:t>
            </a:r>
            <a:r>
              <a:rPr lang="en-US" sz="1452" b="1" spc="-1" dirty="0">
                <a:solidFill>
                  <a:schemeClr val="bg2">
                    <a:lumMod val="50000"/>
                  </a:schemeClr>
                </a:solidFill>
                <a:latin typeface="Arial"/>
              </a:rPr>
              <a:t> в </a:t>
            </a:r>
            <a:r>
              <a:rPr lang="en-US" sz="1452" b="1" spc="-1" dirty="0" err="1">
                <a:solidFill>
                  <a:schemeClr val="bg2">
                    <a:lumMod val="50000"/>
                  </a:schemeClr>
                </a:solidFill>
                <a:latin typeface="Arial"/>
              </a:rPr>
              <a:t>упругих</a:t>
            </a:r>
            <a:r>
              <a:rPr lang="en-US" sz="1452" b="1" spc="-1" dirty="0">
                <a:solidFill>
                  <a:schemeClr val="bg2">
                    <a:lumMod val="50000"/>
                  </a:schemeClr>
                </a:solidFill>
                <a:latin typeface="Arial"/>
              </a:rPr>
              <a:t> </a:t>
            </a:r>
            <a:r>
              <a:rPr lang="en-US" sz="1452" b="1" spc="-1" dirty="0" err="1">
                <a:solidFill>
                  <a:schemeClr val="bg2">
                    <a:lumMod val="50000"/>
                  </a:schemeClr>
                </a:solidFill>
                <a:latin typeface="Arial"/>
              </a:rPr>
              <a:t>сократимых</a:t>
            </a:r>
            <a:r>
              <a:rPr lang="en-US" sz="1452" b="1" spc="-1" dirty="0">
                <a:solidFill>
                  <a:schemeClr val="bg2">
                    <a:lumMod val="50000"/>
                  </a:schemeClr>
                </a:solidFill>
                <a:latin typeface="Arial"/>
              </a:rPr>
              <a:t> </a:t>
            </a:r>
            <a:r>
              <a:rPr lang="en-US" sz="1452" b="1" spc="-1" dirty="0" err="1">
                <a:solidFill>
                  <a:schemeClr val="bg2">
                    <a:lumMod val="50000"/>
                  </a:schemeClr>
                </a:solidFill>
                <a:latin typeface="Arial"/>
              </a:rPr>
              <a:t>волокнах</a:t>
            </a:r>
            <a:r>
              <a:rPr lang="en-US" sz="1452" b="1" spc="-1" dirty="0">
                <a:solidFill>
                  <a:schemeClr val="bg2">
                    <a:lumMod val="50000"/>
                  </a:schemeClr>
                </a:solidFill>
                <a:latin typeface="Arial"/>
              </a:rPr>
              <a:t> и </a:t>
            </a:r>
            <a:r>
              <a:rPr lang="en-US" sz="1452" b="1" spc="-1" dirty="0" err="1">
                <a:solidFill>
                  <a:schemeClr val="bg2">
                    <a:lumMod val="50000"/>
                  </a:schemeClr>
                </a:solidFill>
                <a:latin typeface="Arial"/>
              </a:rPr>
              <a:t>слайсах</a:t>
            </a:r>
            <a:r>
              <a:rPr lang="en-US" sz="1452" b="1" spc="-1" dirty="0">
                <a:solidFill>
                  <a:schemeClr val="bg2">
                    <a:lumMod val="50000"/>
                  </a:schemeClr>
                </a:solidFill>
                <a:latin typeface="Arial"/>
              </a:rPr>
              <a:t> (</a:t>
            </a:r>
            <a:r>
              <a:rPr lang="ru-RU" sz="1452" b="1" spc="-1" dirty="0">
                <a:solidFill>
                  <a:schemeClr val="bg2">
                    <a:lumMod val="50000"/>
                  </a:schemeClr>
                </a:solidFill>
                <a:latin typeface="Arial"/>
              </a:rPr>
              <a:t>срезах</a:t>
            </a:r>
            <a:r>
              <a:rPr lang="en-US" sz="1452" b="1" spc="-1" dirty="0">
                <a:solidFill>
                  <a:schemeClr val="bg2">
                    <a:lumMod val="50000"/>
                  </a:schemeClr>
                </a:solidFill>
                <a:latin typeface="Arial"/>
              </a:rPr>
              <a:t>), </a:t>
            </a:r>
            <a:r>
              <a:rPr lang="en-US" sz="1452" b="1" spc="-1" dirty="0" err="1">
                <a:solidFill>
                  <a:schemeClr val="bg2">
                    <a:lumMod val="50000"/>
                  </a:schemeClr>
                </a:solidFill>
                <a:latin typeface="Arial"/>
              </a:rPr>
              <a:t>например</a:t>
            </a:r>
            <a:r>
              <a:rPr lang="en-US" sz="1452" b="1" spc="-1" dirty="0">
                <a:solidFill>
                  <a:schemeClr val="bg2">
                    <a:lumMod val="50000"/>
                  </a:schemeClr>
                </a:solidFill>
                <a:latin typeface="Arial"/>
              </a:rPr>
              <a:t>,</a:t>
            </a:r>
            <a:r>
              <a:rPr lang="ru-RU" sz="1452" b="1" spc="-1" dirty="0">
                <a:solidFill>
                  <a:schemeClr val="bg2">
                    <a:lumMod val="50000"/>
                  </a:schemeClr>
                </a:solidFill>
                <a:latin typeface="Arial"/>
              </a:rPr>
              <a:t> в</a:t>
            </a:r>
            <a:r>
              <a:rPr lang="en-US" sz="1452" b="1" spc="-1" dirty="0">
                <a:solidFill>
                  <a:schemeClr val="bg2">
                    <a:lumMod val="50000"/>
                  </a:schemeClr>
                </a:solidFill>
                <a:latin typeface="Arial"/>
              </a:rPr>
              <a:t> </a:t>
            </a:r>
            <a:r>
              <a:rPr lang="en-US" sz="1452" b="1" spc="-1" dirty="0" err="1">
                <a:solidFill>
                  <a:schemeClr val="bg2">
                    <a:lumMod val="50000"/>
                  </a:schemeClr>
                </a:solidFill>
                <a:latin typeface="Arial"/>
              </a:rPr>
              <a:t>фибриллах</a:t>
            </a:r>
            <a:r>
              <a:rPr lang="en-US" sz="1452" b="1" spc="-1" dirty="0">
                <a:solidFill>
                  <a:schemeClr val="bg2">
                    <a:lumMod val="50000"/>
                  </a:schemeClr>
                </a:solidFill>
                <a:latin typeface="Arial"/>
              </a:rPr>
              <a:t> </a:t>
            </a:r>
            <a:r>
              <a:rPr lang="en-US" sz="1452" b="1" spc="-1" dirty="0" err="1">
                <a:solidFill>
                  <a:schemeClr val="bg2">
                    <a:lumMod val="50000"/>
                  </a:schemeClr>
                </a:solidFill>
                <a:latin typeface="Arial"/>
              </a:rPr>
              <a:t>сердечной</a:t>
            </a:r>
            <a:r>
              <a:rPr lang="en-US" sz="1452" b="1" spc="-1" dirty="0">
                <a:solidFill>
                  <a:schemeClr val="bg2">
                    <a:lumMod val="50000"/>
                  </a:schemeClr>
                </a:solidFill>
                <a:latin typeface="Arial"/>
              </a:rPr>
              <a:t> </a:t>
            </a:r>
            <a:r>
              <a:rPr lang="en-US" sz="1452" b="1" spc="-1" dirty="0" err="1">
                <a:solidFill>
                  <a:schemeClr val="bg2">
                    <a:lumMod val="50000"/>
                  </a:schemeClr>
                </a:solidFill>
                <a:latin typeface="Arial"/>
              </a:rPr>
              <a:t>мышцы</a:t>
            </a:r>
            <a:r>
              <a:rPr lang="en-US" sz="1452" b="1" spc="-1" dirty="0">
                <a:solidFill>
                  <a:schemeClr val="bg2">
                    <a:lumMod val="50000"/>
                  </a:schemeClr>
                </a:solidFill>
                <a:latin typeface="Arial"/>
              </a:rPr>
              <a:t>.</a:t>
            </a:r>
            <a:endParaRPr lang="en-US" sz="1452" spc="-1" dirty="0">
              <a:solidFill>
                <a:schemeClr val="bg2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82" name="Picture 81"/>
          <p:cNvPicPr/>
          <p:nvPr/>
        </p:nvPicPr>
        <p:blipFill>
          <a:blip r:embed="rId2"/>
          <a:stretch/>
        </p:blipFill>
        <p:spPr>
          <a:xfrm>
            <a:off x="1551606" y="2146060"/>
            <a:ext cx="4830905" cy="3559795"/>
          </a:xfrm>
          <a:prstGeom prst="rect">
            <a:avLst/>
          </a:prstGeom>
          <a:ln>
            <a:noFill/>
          </a:ln>
        </p:spPr>
      </p:pic>
      <p:pic>
        <p:nvPicPr>
          <p:cNvPr id="83" name="Picture 82"/>
          <p:cNvPicPr/>
          <p:nvPr/>
        </p:nvPicPr>
        <p:blipFill>
          <a:blip r:embed="rId3"/>
          <a:stretch/>
        </p:blipFill>
        <p:spPr>
          <a:xfrm>
            <a:off x="6099636" y="3291840"/>
            <a:ext cx="4644564" cy="2382513"/>
          </a:xfrm>
          <a:prstGeom prst="rect">
            <a:avLst/>
          </a:prstGeom>
          <a:ln>
            <a:noFill/>
          </a:ln>
        </p:spPr>
      </p:pic>
      <p:pic>
        <p:nvPicPr>
          <p:cNvPr id="6" name="Shape 14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8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9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Костин В.А.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757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7380" y="1592860"/>
            <a:ext cx="8358246" cy="59275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Исследование случайных генераторов диссипативной квантовой эволюции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472" y="2285992"/>
            <a:ext cx="4259960" cy="328614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24001" y="5908082"/>
            <a:ext cx="104731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S. </a:t>
            </a:r>
            <a:r>
              <a:rPr lang="en-US" altLang="zh-CN" sz="1400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Denisov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, T. </a:t>
            </a:r>
            <a:r>
              <a:rPr lang="en-US" altLang="zh-CN" sz="1400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Laptyeva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, W. </a:t>
            </a:r>
            <a:r>
              <a:rPr lang="en-US" altLang="zh-CN" sz="1400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Tarnowski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, D. </a:t>
            </a:r>
            <a:r>
              <a:rPr lang="en-US" altLang="zh-CN" sz="1400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Chruściński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,  and K. </a:t>
            </a:r>
            <a:r>
              <a:rPr lang="en-US" altLang="zh-CN" sz="1400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Życzkowski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,</a:t>
            </a:r>
            <a:endParaRPr lang="en-US" altLang="zh-CN" sz="1400" b="1" i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Universal Spectra of Random </a:t>
            </a:r>
            <a:r>
              <a:rPr lang="en-US" altLang="zh-CN" sz="1400" b="1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Lindblad</a:t>
            </a:r>
            <a:r>
              <a:rPr lang="en-US" altLang="zh-CN" sz="1400" b="1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Operators, 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Physical Review Letters, 123, 140403 (2019)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524628" y="2537294"/>
            <a:ext cx="366178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100" dirty="0">
                <a:solidFill>
                  <a:schemeClr val="bg2">
                    <a:lumMod val="50000"/>
                  </a:schemeClr>
                </a:solidFill>
              </a:rPr>
              <a:t>Исследования направлены на изучение диссипативного квантового хаоса, в частности,   на получение и исследование разнообразных характеристик спектра случайных генераторов диссипативной квантовой эволюции. </a:t>
            </a:r>
          </a:p>
        </p:txBody>
      </p:sp>
      <p:pic>
        <p:nvPicPr>
          <p:cNvPr id="7" name="Shape 14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9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0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Лаптева Т.В.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953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61288"/>
            <a:ext cx="8918448" cy="570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hape 14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5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6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Бирюков Р.С.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455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773666"/>
            <a:ext cx="55530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600986"/>
            <a:ext cx="54102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986130"/>
            <a:ext cx="705961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0" y="1310054"/>
            <a:ext cx="9979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Моделирование поведения конкурирующих популяций клеток </a:t>
            </a:r>
          </a:p>
        </p:txBody>
      </p:sp>
      <p:pic>
        <p:nvPicPr>
          <p:cNvPr id="9" name="Shape 146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5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6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Губина Е.В.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6" y="2758710"/>
            <a:ext cx="3067699" cy="208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764" y="4459768"/>
            <a:ext cx="2354389" cy="239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159" y="1962327"/>
            <a:ext cx="2321783" cy="249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446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143858"/>
            <a:ext cx="8567104" cy="56184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Экстремальные события в нейронных ансамблях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31" y="1822451"/>
            <a:ext cx="2118519" cy="2118519"/>
          </a:xfrm>
        </p:spPr>
      </p:pic>
      <p:pic>
        <p:nvPicPr>
          <p:cNvPr id="5" name="Shape 14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7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8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Леванова Т.А.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25560" y="2043002"/>
            <a:ext cx="2184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Леванова Татьяна Александровна, </a:t>
            </a:r>
          </a:p>
          <a:p>
            <a:pPr algn="ctr"/>
            <a:r>
              <a:rPr lang="ru-RU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К.ф.-м.н., ст. преподаватель </a:t>
            </a:r>
          </a:p>
          <a:p>
            <a:pPr algn="ctr"/>
            <a:r>
              <a:rPr lang="en-GB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H-index = 4</a:t>
            </a:r>
            <a:endParaRPr lang="ru-RU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97" y="3134211"/>
            <a:ext cx="5821004" cy="3732933"/>
          </a:xfrm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345117" y="1631903"/>
            <a:ext cx="554910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Экстремальные события (ЭС)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– редкие нерегулярные  повторяющиеся события, которые оказывают крайне существенное влияние на всю динамику системы. Примером ЭС в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нейродинамике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являются эпилептические припадки в мозге [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Extreme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Events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Nature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Society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Springer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2006]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952" y="4001935"/>
            <a:ext cx="5586165" cy="236832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26572" y="6303908"/>
            <a:ext cx="5819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Увеличенный фрагмент </a:t>
            </a:r>
            <a:r>
              <a:rPr lang="en-GB" sz="12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3D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проекции фазового пространства и временная диаграмма</a:t>
            </a:r>
            <a:r>
              <a:rPr lang="en-GB" sz="12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наличии ЭС в системе</a:t>
            </a:r>
          </a:p>
        </p:txBody>
      </p:sp>
    </p:spTree>
    <p:extLst>
      <p:ext uri="{BB962C8B-B14F-4D97-AF65-F5344CB8AC3E}">
        <p14:creationId xmlns:p14="http://schemas.microsoft.com/office/powerpoint/2010/main" val="1041182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Google Shape;54;p13"/>
          <p:cNvSpPr txBox="1">
            <a:spLocks noGrp="1"/>
          </p:cNvSpPr>
          <p:nvPr>
            <p:ph type="title"/>
          </p:nvPr>
        </p:nvSpPr>
        <p:spPr>
          <a:xfrm>
            <a:off x="1524001" y="1115483"/>
            <a:ext cx="5571743" cy="550332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Глубокое обучение (</a:t>
            </a:r>
            <a:r>
              <a:rPr lang="ru-RU" sz="20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deep</a:t>
            </a:r>
            <a:r>
              <a:rPr lang="ru-RU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learning</a:t>
            </a:r>
            <a:r>
              <a:rPr lang="ru-RU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) </a:t>
            </a:r>
          </a:p>
        </p:txBody>
      </p:sp>
      <p:sp>
        <p:nvSpPr>
          <p:cNvPr id="57" name="Google Shape;57;p13"/>
          <p:cNvSpPr txBox="1"/>
          <p:nvPr/>
        </p:nvSpPr>
        <p:spPr>
          <a:xfrm>
            <a:off x="6121401" y="1755772"/>
            <a:ext cx="5806017" cy="2651636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/>
          <a:lstStyle/>
          <a:p>
            <a:pPr>
              <a:lnSpc>
                <a:spcPct val="115000"/>
              </a:lnSpc>
              <a:buClr>
                <a:srgbClr val="000000"/>
              </a:buClr>
              <a:buFont typeface="Arial" charset="0"/>
              <a:buNone/>
            </a:pPr>
            <a:r>
              <a:rPr lang="ru-RU" sz="20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Это произошло из-за прорывных успехов глубоких сетей в </a:t>
            </a:r>
            <a:r>
              <a:rPr lang="ru-RU" sz="20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прикладных задачах</a:t>
            </a:r>
            <a:r>
              <a:rPr lang="ru-RU" sz="20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endParaRPr lang="en-GB" sz="200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Перевод я одного языка на другой</a:t>
            </a:r>
          </a:p>
          <a:p>
            <a:pPr marL="342900" indent="-342900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Распознавание образов</a:t>
            </a:r>
          </a:p>
          <a:p>
            <a:pPr marL="342900" indent="-342900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Генерация реалистичных изображений</a:t>
            </a:r>
          </a:p>
          <a:p>
            <a:pPr marL="342900" indent="-342900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Победа над человеком в </a:t>
            </a:r>
            <a:r>
              <a:rPr lang="ru-RU" sz="2000" dirty="0" err="1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</a:t>
            </a:r>
            <a:endParaRPr lang="ru-RU" sz="200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итд</a:t>
            </a:r>
            <a:endParaRPr lang="ru-RU" sz="2000" dirty="0">
              <a:solidFill>
                <a:srgbClr val="59595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15000"/>
              </a:lnSpc>
              <a:spcBef>
                <a:spcPts val="2133"/>
              </a:spcBef>
              <a:buClr>
                <a:srgbClr val="000000"/>
              </a:buClr>
            </a:pPr>
            <a:endParaRPr lang="ru-RU" sz="2400" dirty="0">
              <a:solidFill>
                <a:srgbClr val="595959"/>
              </a:solidFill>
            </a:endParaRPr>
          </a:p>
          <a:p>
            <a:pPr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</a:pPr>
            <a:endParaRPr lang="ru-RU" sz="2400" dirty="0"/>
          </a:p>
        </p:txBody>
      </p:sp>
      <p:sp>
        <p:nvSpPr>
          <p:cNvPr id="14341" name="Google Shape;58;p13"/>
          <p:cNvSpPr txBox="1">
            <a:spLocks noChangeArrowheads="1"/>
          </p:cNvSpPr>
          <p:nvPr/>
        </p:nvSpPr>
        <p:spPr bwMode="auto">
          <a:xfrm>
            <a:off x="4251960" y="4497365"/>
            <a:ext cx="7675458" cy="187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0" tIns="121900" rIns="121900" bIns="121900"/>
          <a:lstStyle/>
          <a:p>
            <a:pPr marL="609585" algn="ctr">
              <a:lnSpc>
                <a:spcPct val="115000"/>
              </a:lnSpc>
              <a:spcAft>
                <a:spcPts val="2133"/>
              </a:spcAft>
              <a:buClr>
                <a:srgbClr val="000000"/>
              </a:buClr>
            </a:pPr>
            <a:r>
              <a:rPr lang="ru-RU" sz="2400" dirty="0">
                <a:solidFill>
                  <a:srgbClr val="595959"/>
                </a:solidFill>
              </a:rPr>
              <a:t>Однако, несмотря на усилия сообщества, остается нерешенной, как минимум, одна глобальная проблема... </a:t>
            </a:r>
            <a:endParaRPr lang="ru-RU" sz="2400" dirty="0"/>
          </a:p>
        </p:txBody>
      </p:sp>
      <p:pic>
        <p:nvPicPr>
          <p:cNvPr id="14342" name="Google Shape;59;p1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26" y="3575304"/>
            <a:ext cx="2329380" cy="305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hape 14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3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4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Середа Я.А.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1" y="1951531"/>
            <a:ext cx="4163568" cy="2274942"/>
          </a:xfrm>
        </p:spPr>
        <p:txBody>
          <a:bodyPr/>
          <a:lstStyle/>
          <a:p>
            <a:pPr marL="152396" indent="0">
              <a:buNone/>
            </a:pPr>
            <a:r>
              <a:rPr lang="ru-RU" sz="2000" b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Глубокое обучение </a:t>
            </a:r>
            <a:r>
              <a:rPr lang="ru-RU" sz="20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в последние годы стало центральным трендом в исследованиях, связанных с искусственным интеллектом</a:t>
            </a:r>
          </a:p>
          <a:p>
            <a:pPr marL="1523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744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68;p14"/>
          <p:cNvSpPr txBox="1">
            <a:spLocks noGrp="1"/>
          </p:cNvSpPr>
          <p:nvPr>
            <p:ph type="body" idx="1"/>
          </p:nvPr>
        </p:nvSpPr>
        <p:spPr>
          <a:xfrm>
            <a:off x="1232958" y="1649952"/>
            <a:ext cx="4923366" cy="1602330"/>
          </a:xfrm>
        </p:spPr>
        <p:txBody>
          <a:bodyPr/>
          <a:lstStyle/>
          <a:p>
            <a:pPr marL="0" inden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None/>
            </a:pPr>
            <a:r>
              <a:rPr lang="ru-RU" sz="20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... проблема в том, что глубокие сети требуют больших данных. Когда данных мало, сеть терпит проблемы с обобщением. </a:t>
            </a:r>
          </a:p>
          <a:p>
            <a:pPr marL="0" indent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None/>
            </a:pPr>
            <a:r>
              <a:rPr lang="ru-RU" dirty="0">
                <a:solidFill>
                  <a:srgbClr val="595959"/>
                </a:solidFill>
                <a:latin typeface="Arial" charset="0"/>
                <a:cs typeface="Arial" charset="0"/>
              </a:rPr>
              <a:t>Человеку же для обобщения зачастую достаточно лишь </a:t>
            </a:r>
            <a:r>
              <a:rPr lang="ru-RU" i="1" dirty="0">
                <a:solidFill>
                  <a:srgbClr val="595959"/>
                </a:solidFill>
                <a:latin typeface="Arial" charset="0"/>
                <a:cs typeface="Arial" charset="0"/>
              </a:rPr>
              <a:t>нескольких </a:t>
            </a:r>
            <a:r>
              <a:rPr lang="ru-RU" dirty="0">
                <a:solidFill>
                  <a:srgbClr val="595959"/>
                </a:solidFill>
                <a:latin typeface="Arial" charset="0"/>
                <a:cs typeface="Arial" charset="0"/>
              </a:rPr>
              <a:t>примеров.</a:t>
            </a:r>
          </a:p>
        </p:txBody>
      </p:sp>
      <p:sp>
        <p:nvSpPr>
          <p:cNvPr id="16387" name="Google Shape;69;p14"/>
          <p:cNvSpPr txBox="1">
            <a:spLocks noChangeArrowheads="1"/>
          </p:cNvSpPr>
          <p:nvPr/>
        </p:nvSpPr>
        <p:spPr bwMode="auto">
          <a:xfrm>
            <a:off x="3694641" y="5391148"/>
            <a:ext cx="7691967" cy="124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0" tIns="121900" rIns="121900" bIns="121900"/>
          <a:lstStyle/>
          <a:p>
            <a:pPr algn="ctr">
              <a:buClr>
                <a:srgbClr val="000000"/>
              </a:buClr>
              <a:buFont typeface="Arial" charset="0"/>
              <a:buNone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en-GB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обучить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нейросеть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, которая по ЭКГ выявляет патологии сердечно-сосудистой системы и может “объяснить” свое решение.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endParaRPr lang="ru-RU" sz="2400" dirty="0"/>
          </a:p>
          <a:p>
            <a:pPr>
              <a:buClr>
                <a:srgbClr val="000000"/>
              </a:buClr>
              <a:buFont typeface="Arial" charset="0"/>
              <a:buNone/>
            </a:pPr>
            <a:endParaRPr lang="ru-RU" sz="2400" dirty="0"/>
          </a:p>
          <a:p>
            <a:pPr>
              <a:buClr>
                <a:srgbClr val="000000"/>
              </a:buClr>
              <a:buFont typeface="Arial" charset="0"/>
              <a:buNone/>
            </a:pPr>
            <a:endParaRPr lang="ru-RU" sz="2400" dirty="0"/>
          </a:p>
        </p:txBody>
      </p:sp>
      <p:pic>
        <p:nvPicPr>
          <p:cNvPr id="16390" name="Google Shape;72;p1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1017" y="3165979"/>
            <a:ext cx="4017263" cy="213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Google Shape;74;p14"/>
          <p:cNvPicPr preferRelativeResize="0">
            <a:picLocks noChangeAspect="1" noChangeArrowheads="1"/>
          </p:cNvPicPr>
          <p:nvPr/>
        </p:nvPicPr>
        <p:blipFill>
          <a:blip r:embed="rId4"/>
          <a:srcRect l="4730" r="52148"/>
          <a:stretch>
            <a:fillRect/>
          </a:stretch>
        </p:blipFill>
        <p:spPr bwMode="auto">
          <a:xfrm rot="7">
            <a:off x="6231467" y="734484"/>
            <a:ext cx="2618317" cy="209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Google Shape;75;p14"/>
          <p:cNvPicPr preferRelativeResize="0">
            <a:picLocks noChangeAspect="1" noChangeArrowheads="1"/>
          </p:cNvPicPr>
          <p:nvPr/>
        </p:nvPicPr>
        <p:blipFill>
          <a:blip r:embed="rId4"/>
          <a:srcRect l="47375" t="13792" r="1768"/>
          <a:stretch>
            <a:fillRect/>
          </a:stretch>
        </p:blipFill>
        <p:spPr bwMode="auto">
          <a:xfrm>
            <a:off x="9230964" y="3462355"/>
            <a:ext cx="2792739" cy="163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Google Shape;76;p14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93831">
            <a:off x="1193398" y="5401144"/>
            <a:ext cx="2439125" cy="122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Shape 146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5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6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Середа Я.А.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24927" y="1367337"/>
            <a:ext cx="29714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Работа выполняется в рамках </a:t>
            </a:r>
            <a:r>
              <a:rPr lang="ru-RU" sz="1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Мегагранта</a:t>
            </a:r>
            <a:r>
              <a:rPr lang="ru-RU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А.Н.Горбаня</a:t>
            </a:r>
            <a:r>
              <a:rPr lang="ru-RU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«Масштабируемые сети систем искусственного интеллекта для анализа данных растущей размерности»</a:t>
            </a:r>
          </a:p>
        </p:txBody>
      </p:sp>
    </p:spTree>
    <p:extLst>
      <p:ext uri="{BB962C8B-B14F-4D97-AF65-F5344CB8AC3E}">
        <p14:creationId xmlns:p14="http://schemas.microsoft.com/office/powerpoint/2010/main" val="154225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14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6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7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Жизнь кафедры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63039"/>
            <a:ext cx="3347543" cy="22311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3076" y="1444657"/>
            <a:ext cx="3355629" cy="22311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4096512"/>
            <a:ext cx="3322318" cy="23134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582" y="4093336"/>
            <a:ext cx="3328123" cy="23166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79" y="4096512"/>
            <a:ext cx="2881668" cy="2313432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79" y="1463038"/>
            <a:ext cx="2881668" cy="223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98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Shape 14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5124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5125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chemeClr val="bg1"/>
                </a:solidFill>
              </a:rPr>
              <a:t>Образование мирового уровня</a:t>
            </a:r>
          </a:p>
        </p:txBody>
      </p:sp>
      <p:sp>
        <p:nvSpPr>
          <p:cNvPr id="5126" name="Shape 158"/>
          <p:cNvSpPr txBox="1">
            <a:spLocks noChangeArrowheads="1"/>
          </p:cNvSpPr>
          <p:nvPr/>
        </p:nvSpPr>
        <p:spPr bwMode="auto">
          <a:xfrm>
            <a:off x="2320925" y="1196976"/>
            <a:ext cx="8167688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2 направления специализации</a:t>
            </a: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: </a:t>
            </a:r>
          </a:p>
          <a:p>
            <a:pPr marL="400050" indent="-400050" algn="just" eaLnBrk="1" hangingPunct="1">
              <a:buAutoNum type="romanLcParenBoth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Математическое моделирование;</a:t>
            </a:r>
          </a:p>
          <a:p>
            <a:pPr marL="400050" indent="-400050" algn="just" eaLnBrk="1" hangingPunct="1">
              <a:buAutoNum type="romanLcParenBoth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Нелинейная динамика, информатика и управление.</a:t>
            </a:r>
          </a:p>
          <a:p>
            <a:pPr algn="just" eaLnBrk="1" hangingPunct="1"/>
            <a:endParaRPr lang="en-US" altLang="ru-RU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/>
            <a:endParaRPr lang="ru-RU" altLang="ru-RU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/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Читаемые курсы по актуальным дисциплинам:</a:t>
            </a:r>
          </a:p>
          <a:p>
            <a:pPr algn="just" eaLnBrk="1" hangingPunct="1">
              <a:buFontTx/>
              <a:buChar char="•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Дифференциальные уравнения;</a:t>
            </a:r>
          </a:p>
          <a:p>
            <a:pPr algn="just" eaLnBrk="1" hangingPunct="1">
              <a:buFontTx/>
              <a:buChar char="•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Концепции современного естествознания;</a:t>
            </a:r>
          </a:p>
          <a:p>
            <a:pPr algn="just" eaLnBrk="1" hangingPunct="1">
              <a:buFontTx/>
              <a:buChar char="•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Теория управления;</a:t>
            </a:r>
          </a:p>
          <a:p>
            <a:pPr algn="just" eaLnBrk="1" hangingPunct="1">
              <a:buFontTx/>
              <a:buChar char="•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Методы оптимизации;</a:t>
            </a:r>
          </a:p>
          <a:p>
            <a:pPr algn="just" eaLnBrk="1" hangingPunct="1">
              <a:buFontTx/>
              <a:buChar char="•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Уравнения математической физики.</a:t>
            </a:r>
          </a:p>
          <a:p>
            <a:pPr algn="just" eaLnBrk="1" hangingPunct="1">
              <a:buFontTx/>
              <a:buChar char="•"/>
            </a:pPr>
            <a:endParaRPr lang="ru-RU" altLang="ru-RU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/>
            <a:endParaRPr lang="ru-RU" altLang="ru-RU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/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Специальные курсы:</a:t>
            </a:r>
          </a:p>
          <a:p>
            <a:pPr algn="just" eaLnBrk="1" hangingPunct="1">
              <a:buFontTx/>
              <a:buChar char="•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Моделирование живых систем;</a:t>
            </a:r>
          </a:p>
          <a:p>
            <a:pPr algn="just" eaLnBrk="1" hangingPunct="1">
              <a:buFontTx/>
              <a:buChar char="•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Качественные и аналитические методы исследования динамических систем;</a:t>
            </a:r>
          </a:p>
          <a:p>
            <a:pPr algn="just" eaLnBrk="1" hangingPunct="1">
              <a:buFontTx/>
              <a:buChar char="•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Динамика распределенных систем;</a:t>
            </a:r>
          </a:p>
          <a:p>
            <a:pPr algn="just" eaLnBrk="1" hangingPunct="1">
              <a:buFontTx/>
              <a:buChar char="•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Алгоритмы распознавания образов;</a:t>
            </a:r>
          </a:p>
          <a:p>
            <a:pPr algn="just" eaLnBrk="1" hangingPunct="1">
              <a:buFontTx/>
              <a:buChar char="•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Методы топологии в теории динамических систем;</a:t>
            </a:r>
          </a:p>
          <a:p>
            <a:pPr algn="just" eaLnBrk="1" hangingPunct="1">
              <a:buFontTx/>
              <a:buChar char="•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Пакеты прикладных программ;</a:t>
            </a:r>
          </a:p>
          <a:p>
            <a:pPr algn="just" eaLnBrk="1" hangingPunct="1">
              <a:buFontTx/>
              <a:buChar char="•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Нелинейная динамика живых систем;</a:t>
            </a:r>
          </a:p>
          <a:p>
            <a:pPr algn="just" eaLnBrk="1" hangingPunct="1">
              <a:buFontTx/>
              <a:buChar char="•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Асимптотические методы в теории волн;</a:t>
            </a:r>
          </a:p>
          <a:p>
            <a:pPr algn="just" eaLnBrk="1" hangingPunct="1">
              <a:buFontTx/>
              <a:buChar char="•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Информационная </a:t>
            </a:r>
            <a:r>
              <a:rPr lang="ru-RU" altLang="ru-RU" dirty="0" err="1">
                <a:solidFill>
                  <a:srgbClr val="666666"/>
                </a:solidFill>
                <a:latin typeface="Verdana" panose="020B0604030504040204" pitchFamily="34" charset="0"/>
              </a:rPr>
              <a:t>нейродинамика</a:t>
            </a:r>
            <a:endParaRPr lang="ru-RU" altLang="ru-RU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Основы робототехники.</a:t>
            </a:r>
            <a:endParaRPr lang="en-GB" altLang="ru-RU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/>
            <a:endParaRPr lang="ru-RU" altLang="ru-RU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sz="16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/>
            <a:endParaRPr lang="ru-RU" altLang="ru-RU" sz="16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en-US" altLang="ru-RU" sz="16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en-US" altLang="ru-RU" sz="16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sz="18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eaLnBrk="1" hangingPunct="1"/>
            <a:endParaRPr lang="ru-RU" altLang="ru-RU" sz="1800" b="1" dirty="0">
              <a:solidFill>
                <a:srgbClr val="666666"/>
              </a:solidFill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ru-RU" altLang="ru-RU" sz="1800" b="1" dirty="0">
              <a:solidFill>
                <a:srgbClr val="666666"/>
              </a:solidFill>
            </a:endParaRP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Группа 7"/>
          <p:cNvGrpSpPr>
            <a:grpSpLocks/>
          </p:cNvGrpSpPr>
          <p:nvPr/>
        </p:nvGrpSpPr>
        <p:grpSpPr bwMode="auto">
          <a:xfrm>
            <a:off x="1509713" y="1268414"/>
            <a:ext cx="766763" cy="269875"/>
            <a:chOff x="0" y="4816979"/>
            <a:chExt cx="765284" cy="270295"/>
          </a:xfrm>
        </p:grpSpPr>
        <p:sp>
          <p:nvSpPr>
            <p:cNvPr id="9" name="Shape 159"/>
            <p:cNvSpPr/>
            <p:nvPr/>
          </p:nvSpPr>
          <p:spPr>
            <a:xfrm>
              <a:off x="416708" y="4816979"/>
              <a:ext cx="348576" cy="270295"/>
            </a:xfrm>
            <a:prstGeom prst="parallelogram">
              <a:avLst>
                <a:gd name="adj" fmla="val 392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60"/>
            <p:cNvSpPr/>
            <p:nvPr/>
          </p:nvSpPr>
          <p:spPr>
            <a:xfrm>
              <a:off x="0" y="4816979"/>
              <a:ext cx="636945" cy="2702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29" name="Группа 10"/>
          <p:cNvGrpSpPr>
            <a:grpSpLocks/>
          </p:cNvGrpSpPr>
          <p:nvPr/>
        </p:nvGrpSpPr>
        <p:grpSpPr bwMode="auto">
          <a:xfrm>
            <a:off x="1509713" y="2329308"/>
            <a:ext cx="766763" cy="269875"/>
            <a:chOff x="0" y="4816979"/>
            <a:chExt cx="765284" cy="270295"/>
          </a:xfrm>
        </p:grpSpPr>
        <p:sp>
          <p:nvSpPr>
            <p:cNvPr id="12" name="Shape 159"/>
            <p:cNvSpPr/>
            <p:nvPr/>
          </p:nvSpPr>
          <p:spPr>
            <a:xfrm>
              <a:off x="416708" y="4816979"/>
              <a:ext cx="348576" cy="270295"/>
            </a:xfrm>
            <a:prstGeom prst="parallelogram">
              <a:avLst>
                <a:gd name="adj" fmla="val 392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60"/>
            <p:cNvSpPr/>
            <p:nvPr/>
          </p:nvSpPr>
          <p:spPr>
            <a:xfrm>
              <a:off x="0" y="4816979"/>
              <a:ext cx="636945" cy="2702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30" name="Группа 13"/>
          <p:cNvGrpSpPr>
            <a:grpSpLocks/>
          </p:cNvGrpSpPr>
          <p:nvPr/>
        </p:nvGrpSpPr>
        <p:grpSpPr bwMode="auto">
          <a:xfrm>
            <a:off x="1514476" y="4058096"/>
            <a:ext cx="765175" cy="269875"/>
            <a:chOff x="0" y="4816979"/>
            <a:chExt cx="765284" cy="270295"/>
          </a:xfrm>
        </p:grpSpPr>
        <p:sp>
          <p:nvSpPr>
            <p:cNvPr id="15" name="Shape 159"/>
            <p:cNvSpPr/>
            <p:nvPr/>
          </p:nvSpPr>
          <p:spPr>
            <a:xfrm>
              <a:off x="417572" y="4816979"/>
              <a:ext cx="347712" cy="270295"/>
            </a:xfrm>
            <a:prstGeom prst="parallelogram">
              <a:avLst>
                <a:gd name="adj" fmla="val 392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160"/>
            <p:cNvSpPr/>
            <p:nvPr/>
          </p:nvSpPr>
          <p:spPr>
            <a:xfrm>
              <a:off x="0" y="4816979"/>
              <a:ext cx="638266" cy="2702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345745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9514"/>
            <a:ext cx="12192000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Shape 124"/>
          <p:cNvSpPr>
            <a:spLocks noChangeArrowheads="1"/>
          </p:cNvSpPr>
          <p:nvPr/>
        </p:nvSpPr>
        <p:spPr bwMode="auto">
          <a:xfrm>
            <a:off x="0" y="5562600"/>
            <a:ext cx="12192000" cy="1295400"/>
          </a:xfrm>
          <a:prstGeom prst="rect">
            <a:avLst/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5364" name="Shape 125"/>
          <p:cNvSpPr>
            <a:spLocks noChangeArrowheads="1"/>
          </p:cNvSpPr>
          <p:nvPr/>
        </p:nvSpPr>
        <p:spPr bwMode="auto">
          <a:xfrm>
            <a:off x="0" y="1"/>
            <a:ext cx="12192000" cy="1185863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pic>
        <p:nvPicPr>
          <p:cNvPr id="15365" name="Shape 12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360363"/>
            <a:ext cx="18288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Shape 93"/>
          <p:cNvSpPr txBox="1">
            <a:spLocks noChangeArrowheads="1"/>
          </p:cNvSpPr>
          <p:nvPr/>
        </p:nvSpPr>
        <p:spPr bwMode="auto">
          <a:xfrm>
            <a:off x="2262188" y="3311526"/>
            <a:ext cx="75612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lnSpc>
                <a:spcPts val="2600"/>
              </a:lnSpc>
              <a:buClr>
                <a:srgbClr val="000000"/>
              </a:buClr>
              <a:buSzPct val="25000"/>
            </a:pPr>
            <a:r>
              <a:rPr lang="ru-RU" altLang="ru-RU" sz="2800" b="1">
                <a:solidFill>
                  <a:srgbClr val="F3F3F3"/>
                </a:solidFill>
              </a:rPr>
              <a:t>СПАСИБО ЗА ВНИМАНИЕ!</a:t>
            </a:r>
            <a:br>
              <a:rPr lang="ru-RU" altLang="ru-RU" sz="2800" b="1">
                <a:solidFill>
                  <a:srgbClr val="F3F3F3"/>
                </a:solidFill>
              </a:rPr>
            </a:br>
            <a:endParaRPr lang="ru-RU" altLang="ru-RU" sz="2800" b="1">
              <a:solidFill>
                <a:srgbClr val="F3F3F3"/>
              </a:solidFill>
            </a:endParaRPr>
          </a:p>
          <a:p>
            <a:pPr algn="ctr">
              <a:lnSpc>
                <a:spcPts val="2600"/>
              </a:lnSpc>
              <a:buClr>
                <a:srgbClr val="000000"/>
              </a:buClr>
              <a:buSzPct val="25000"/>
            </a:pPr>
            <a:endParaRPr lang="ru-RU" altLang="ru-RU" sz="2800" b="1">
              <a:solidFill>
                <a:srgbClr val="F3F3F3"/>
              </a:solidFill>
            </a:endParaRPr>
          </a:p>
        </p:txBody>
      </p:sp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404813"/>
            <a:ext cx="33543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907485" y="2967335"/>
            <a:ext cx="377026" cy="42575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lnSpc>
                <a:spcPts val="2600"/>
              </a:lnSpc>
              <a:buClr>
                <a:schemeClr val="dk1"/>
              </a:buClr>
              <a:buSzPct val="25000"/>
              <a:defRPr/>
            </a:pPr>
            <a:r>
              <a:rPr lang="ru-RU" sz="5400" b="1" kern="0" dirty="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4354725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Shape 14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7172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7173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chemeClr val="bg1"/>
                </a:solidFill>
              </a:rPr>
              <a:t>Лаборатории</a:t>
            </a:r>
          </a:p>
        </p:txBody>
      </p:sp>
      <p:sp>
        <p:nvSpPr>
          <p:cNvPr id="7174" name="Shape 158"/>
          <p:cNvSpPr txBox="1">
            <a:spLocks noChangeArrowheads="1"/>
          </p:cNvSpPr>
          <p:nvPr/>
        </p:nvSpPr>
        <p:spPr bwMode="auto">
          <a:xfrm>
            <a:off x="2320925" y="1557338"/>
            <a:ext cx="773588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800" b="1" dirty="0">
                <a:solidFill>
                  <a:srgbClr val="0070C0"/>
                </a:solidFill>
                <a:latin typeface="Verdana" panose="020B0604030504040204" pitchFamily="34" charset="0"/>
              </a:rPr>
              <a:t>Лаборатории на базе кафедры: </a:t>
            </a:r>
          </a:p>
          <a:p>
            <a:pPr algn="just" eaLnBrk="1" hangingPunct="1"/>
            <a:endParaRPr lang="ru-RU" altLang="ru-RU" sz="18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/>
            <a:r>
              <a:rPr lang="ru-RU" altLang="ru-RU" sz="1800" b="1" dirty="0">
                <a:solidFill>
                  <a:srgbClr val="666666"/>
                </a:solidFill>
                <a:latin typeface="Verdana" panose="020B0604030504040204" pitchFamily="34" charset="0"/>
              </a:rPr>
              <a:t>«Моделирование и управление» </a:t>
            </a:r>
            <a:r>
              <a:rPr lang="ru-RU" altLang="ru-RU" sz="1800" dirty="0">
                <a:solidFill>
                  <a:srgbClr val="666666"/>
                </a:solidFill>
                <a:latin typeface="Verdana" panose="020B0604030504040204" pitchFamily="34" charset="0"/>
              </a:rPr>
              <a:t>(рук. доц. Городецкий С.Ю.),</a:t>
            </a:r>
            <a:r>
              <a:rPr lang="en-US" altLang="ru-RU" sz="18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endParaRPr lang="ru-RU" altLang="ru-RU" sz="18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/>
            <a:endParaRPr lang="ru-RU" altLang="ru-RU" sz="18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/>
            <a:r>
              <a:rPr lang="ru-RU" altLang="ru-RU" sz="1800" b="1" dirty="0">
                <a:solidFill>
                  <a:srgbClr val="666666"/>
                </a:solidFill>
                <a:latin typeface="Verdana" panose="020B0604030504040204" pitchFamily="34" charset="0"/>
              </a:rPr>
              <a:t>«Динамика и оптимизация» </a:t>
            </a:r>
            <a:r>
              <a:rPr lang="ru-RU" altLang="ru-RU" sz="1800" dirty="0">
                <a:solidFill>
                  <a:srgbClr val="666666"/>
                </a:solidFill>
                <a:latin typeface="Verdana" panose="020B0604030504040204" pitchFamily="34" charset="0"/>
              </a:rPr>
              <a:t>(рук. доц. Городецкий С.Ю.), </a:t>
            </a:r>
          </a:p>
          <a:p>
            <a:pPr algn="just" eaLnBrk="1" hangingPunct="1"/>
            <a:endParaRPr lang="ru-RU" altLang="ru-RU" sz="18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/>
            <a:r>
              <a:rPr lang="ru-RU" altLang="ru-RU" sz="1800" b="1" dirty="0">
                <a:solidFill>
                  <a:srgbClr val="666666"/>
                </a:solidFill>
                <a:latin typeface="Verdana" panose="020B0604030504040204" pitchFamily="34" charset="0"/>
              </a:rPr>
              <a:t>«Электрофизиологии и моделирования сердечной активности» </a:t>
            </a:r>
            <a:r>
              <a:rPr lang="ru-RU" altLang="ru-RU" sz="1800" dirty="0">
                <a:solidFill>
                  <a:srgbClr val="666666"/>
                </a:solidFill>
                <a:latin typeface="Verdana" panose="020B0604030504040204" pitchFamily="34" charset="0"/>
              </a:rPr>
              <a:t>(рук. Харьковская Е.Е.) – в Институте живых систем</a:t>
            </a:r>
            <a:r>
              <a:rPr lang="en-US" altLang="ru-RU" sz="1800" dirty="0">
                <a:solidFill>
                  <a:srgbClr val="666666"/>
                </a:solidFill>
                <a:latin typeface="Verdana" panose="020B0604030504040204" pitchFamily="34" charset="0"/>
              </a:rPr>
              <a:t>;</a:t>
            </a:r>
            <a:endParaRPr lang="ru-RU" altLang="ru-RU" sz="18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/>
            <a:r>
              <a:rPr lang="ru-RU" altLang="ru-RU" sz="1800" b="1" dirty="0">
                <a:solidFill>
                  <a:srgbClr val="666666"/>
                </a:solidFill>
                <a:latin typeface="Verdana" panose="020B0604030504040204" pitchFamily="34" charset="0"/>
              </a:rPr>
              <a:t>«Динамического хаоса» </a:t>
            </a:r>
            <a:r>
              <a:rPr lang="ru-RU" altLang="ru-RU" sz="1800" dirty="0">
                <a:solidFill>
                  <a:srgbClr val="666666"/>
                </a:solidFill>
                <a:latin typeface="Verdana" panose="020B0604030504040204" pitchFamily="34" charset="0"/>
              </a:rPr>
              <a:t>(рук. Проф. Белых И. (США));</a:t>
            </a:r>
          </a:p>
          <a:p>
            <a:pPr algn="just" eaLnBrk="1" hangingPunct="1"/>
            <a:endParaRPr lang="ru-RU" altLang="ru-RU" sz="18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/>
            <a:r>
              <a:rPr lang="ru-RU" altLang="ru-RU" sz="1800" b="1" dirty="0">
                <a:solidFill>
                  <a:srgbClr val="666666"/>
                </a:solidFill>
                <a:latin typeface="Verdana" panose="020B0604030504040204" pitchFamily="34" charset="0"/>
              </a:rPr>
              <a:t>«Искусственного интеллекта и больших данных» </a:t>
            </a:r>
            <a:r>
              <a:rPr lang="ru-RU" altLang="ru-RU" sz="1800" dirty="0">
                <a:solidFill>
                  <a:srgbClr val="666666"/>
                </a:solidFill>
                <a:latin typeface="Verdana" panose="020B0604030504040204" pitchFamily="34" charset="0"/>
              </a:rPr>
              <a:t>(рук. доц. Смирнов Л.А.)</a:t>
            </a:r>
          </a:p>
          <a:p>
            <a:pPr algn="just" eaLnBrk="1" hangingPunct="1"/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/>
            <a:r>
              <a:rPr lang="ru-RU" altLang="ru-RU" sz="16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endParaRPr lang="en-US" altLang="ru-RU" sz="16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en-US" altLang="ru-RU" sz="16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en-US" altLang="ru-RU" sz="16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en-US" altLang="ru-RU" sz="16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sz="18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Char char="•"/>
            </a:pPr>
            <a:endParaRPr lang="ru-RU" altLang="ru-RU" sz="1800" b="1" dirty="0">
              <a:solidFill>
                <a:srgbClr val="666666"/>
              </a:solidFill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ru-RU" altLang="ru-RU" sz="1800" b="1" dirty="0">
              <a:solidFill>
                <a:srgbClr val="666666"/>
              </a:solidFill>
            </a:endParaRPr>
          </a:p>
        </p:txBody>
      </p:sp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6" name="Группа 12"/>
          <p:cNvGrpSpPr>
            <a:grpSpLocks/>
          </p:cNvGrpSpPr>
          <p:nvPr/>
        </p:nvGrpSpPr>
        <p:grpSpPr bwMode="auto">
          <a:xfrm>
            <a:off x="1514476" y="2222501"/>
            <a:ext cx="765175" cy="269875"/>
            <a:chOff x="0" y="4816979"/>
            <a:chExt cx="765284" cy="270295"/>
          </a:xfrm>
        </p:grpSpPr>
        <p:sp>
          <p:nvSpPr>
            <p:cNvPr id="14" name="Shape 159"/>
            <p:cNvSpPr/>
            <p:nvPr/>
          </p:nvSpPr>
          <p:spPr>
            <a:xfrm>
              <a:off x="417572" y="4816979"/>
              <a:ext cx="347712" cy="270295"/>
            </a:xfrm>
            <a:prstGeom prst="parallelogram">
              <a:avLst>
                <a:gd name="adj" fmla="val 392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60"/>
            <p:cNvSpPr/>
            <p:nvPr/>
          </p:nvSpPr>
          <p:spPr>
            <a:xfrm>
              <a:off x="0" y="4816979"/>
              <a:ext cx="638266" cy="2702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77" name="Группа 16"/>
          <p:cNvGrpSpPr>
            <a:grpSpLocks/>
          </p:cNvGrpSpPr>
          <p:nvPr/>
        </p:nvGrpSpPr>
        <p:grpSpPr bwMode="auto">
          <a:xfrm>
            <a:off x="1514476" y="3014664"/>
            <a:ext cx="765175" cy="269875"/>
            <a:chOff x="0" y="4816979"/>
            <a:chExt cx="765284" cy="270295"/>
          </a:xfrm>
        </p:grpSpPr>
        <p:sp>
          <p:nvSpPr>
            <p:cNvPr id="18" name="Shape 159"/>
            <p:cNvSpPr/>
            <p:nvPr/>
          </p:nvSpPr>
          <p:spPr>
            <a:xfrm>
              <a:off x="417572" y="4816979"/>
              <a:ext cx="347712" cy="270295"/>
            </a:xfrm>
            <a:prstGeom prst="parallelogram">
              <a:avLst>
                <a:gd name="adj" fmla="val 392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160"/>
            <p:cNvSpPr/>
            <p:nvPr/>
          </p:nvSpPr>
          <p:spPr>
            <a:xfrm>
              <a:off x="0" y="4816979"/>
              <a:ext cx="638266" cy="2702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78" name="Группа 19"/>
          <p:cNvGrpSpPr>
            <a:grpSpLocks/>
          </p:cNvGrpSpPr>
          <p:nvPr/>
        </p:nvGrpSpPr>
        <p:grpSpPr bwMode="auto">
          <a:xfrm>
            <a:off x="1514476" y="3590926"/>
            <a:ext cx="765175" cy="269875"/>
            <a:chOff x="0" y="4816979"/>
            <a:chExt cx="765284" cy="270295"/>
          </a:xfrm>
        </p:grpSpPr>
        <p:sp>
          <p:nvSpPr>
            <p:cNvPr id="21" name="Shape 159"/>
            <p:cNvSpPr/>
            <p:nvPr/>
          </p:nvSpPr>
          <p:spPr>
            <a:xfrm>
              <a:off x="417572" y="4816979"/>
              <a:ext cx="347712" cy="270295"/>
            </a:xfrm>
            <a:prstGeom prst="parallelogram">
              <a:avLst>
                <a:gd name="adj" fmla="val 392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160"/>
            <p:cNvSpPr/>
            <p:nvPr/>
          </p:nvSpPr>
          <p:spPr>
            <a:xfrm>
              <a:off x="0" y="4816979"/>
              <a:ext cx="638266" cy="2702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Группа 19">
            <a:extLst>
              <a:ext uri="{FF2B5EF4-FFF2-40B4-BE49-F238E27FC236}">
                <a16:creationId xmlns:a16="http://schemas.microsoft.com/office/drawing/2014/main" id="{44B8F477-0E0A-462F-BD10-5507263A09F7}"/>
              </a:ext>
            </a:extLst>
          </p:cNvPr>
          <p:cNvGrpSpPr>
            <a:grpSpLocks/>
          </p:cNvGrpSpPr>
          <p:nvPr/>
        </p:nvGrpSpPr>
        <p:grpSpPr bwMode="auto">
          <a:xfrm>
            <a:off x="1555750" y="4452939"/>
            <a:ext cx="765175" cy="269875"/>
            <a:chOff x="0" y="4816979"/>
            <a:chExt cx="765284" cy="270295"/>
          </a:xfrm>
        </p:grpSpPr>
        <p:sp>
          <p:nvSpPr>
            <p:cNvPr id="20" name="Shape 159">
              <a:extLst>
                <a:ext uri="{FF2B5EF4-FFF2-40B4-BE49-F238E27FC236}">
                  <a16:creationId xmlns:a16="http://schemas.microsoft.com/office/drawing/2014/main" id="{59B3CAD6-2A7B-4CF0-8EA5-022245C3DC4E}"/>
                </a:ext>
              </a:extLst>
            </p:cNvPr>
            <p:cNvSpPr/>
            <p:nvPr/>
          </p:nvSpPr>
          <p:spPr>
            <a:xfrm>
              <a:off x="417572" y="4816979"/>
              <a:ext cx="347712" cy="270295"/>
            </a:xfrm>
            <a:prstGeom prst="parallelogram">
              <a:avLst>
                <a:gd name="adj" fmla="val 392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160">
              <a:extLst>
                <a:ext uri="{FF2B5EF4-FFF2-40B4-BE49-F238E27FC236}">
                  <a16:creationId xmlns:a16="http://schemas.microsoft.com/office/drawing/2014/main" id="{E4A07FCF-632D-4894-BE6E-876115F09E3F}"/>
                </a:ext>
              </a:extLst>
            </p:cNvPr>
            <p:cNvSpPr/>
            <p:nvPr/>
          </p:nvSpPr>
          <p:spPr>
            <a:xfrm>
              <a:off x="0" y="4816979"/>
              <a:ext cx="638266" cy="2702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" name="Группа 19">
            <a:extLst>
              <a:ext uri="{FF2B5EF4-FFF2-40B4-BE49-F238E27FC236}">
                <a16:creationId xmlns:a16="http://schemas.microsoft.com/office/drawing/2014/main" id="{84594F19-BC20-4977-A4C3-02FD973A662E}"/>
              </a:ext>
            </a:extLst>
          </p:cNvPr>
          <p:cNvGrpSpPr>
            <a:grpSpLocks/>
          </p:cNvGrpSpPr>
          <p:nvPr/>
        </p:nvGrpSpPr>
        <p:grpSpPr bwMode="auto">
          <a:xfrm>
            <a:off x="1555750" y="5210175"/>
            <a:ext cx="765175" cy="269875"/>
            <a:chOff x="0" y="4816979"/>
            <a:chExt cx="765284" cy="270295"/>
          </a:xfrm>
        </p:grpSpPr>
        <p:sp>
          <p:nvSpPr>
            <p:cNvPr id="25" name="Shape 159">
              <a:extLst>
                <a:ext uri="{FF2B5EF4-FFF2-40B4-BE49-F238E27FC236}">
                  <a16:creationId xmlns:a16="http://schemas.microsoft.com/office/drawing/2014/main" id="{FA22284A-55D5-413F-B147-049D4838B3DE}"/>
                </a:ext>
              </a:extLst>
            </p:cNvPr>
            <p:cNvSpPr/>
            <p:nvPr/>
          </p:nvSpPr>
          <p:spPr>
            <a:xfrm>
              <a:off x="417572" y="4816979"/>
              <a:ext cx="347712" cy="270295"/>
            </a:xfrm>
            <a:prstGeom prst="parallelogram">
              <a:avLst>
                <a:gd name="adj" fmla="val 392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160">
              <a:extLst>
                <a:ext uri="{FF2B5EF4-FFF2-40B4-BE49-F238E27FC236}">
                  <a16:creationId xmlns:a16="http://schemas.microsoft.com/office/drawing/2014/main" id="{E288EF00-C9B0-4AB6-9100-E814CB4EC520}"/>
                </a:ext>
              </a:extLst>
            </p:cNvPr>
            <p:cNvSpPr/>
            <p:nvPr/>
          </p:nvSpPr>
          <p:spPr>
            <a:xfrm>
              <a:off x="0" y="4816979"/>
              <a:ext cx="638266" cy="2702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219429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Shape 14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7172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7173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chemeClr val="bg1"/>
                </a:solidFill>
              </a:rPr>
              <a:t>Современное оборудование</a:t>
            </a:r>
          </a:p>
        </p:txBody>
      </p:sp>
      <p:sp>
        <p:nvSpPr>
          <p:cNvPr id="7174" name="Shape 158"/>
          <p:cNvSpPr txBox="1">
            <a:spLocks noChangeArrowheads="1"/>
          </p:cNvSpPr>
          <p:nvPr/>
        </p:nvSpPr>
        <p:spPr bwMode="auto">
          <a:xfrm>
            <a:off x="1524002" y="1246188"/>
            <a:ext cx="8675686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altLang="ru-RU" sz="1600" b="1" dirty="0">
                <a:solidFill>
                  <a:srgbClr val="0070C0"/>
                </a:solidFill>
                <a:latin typeface="Verdana" panose="020B0604030504040204" pitchFamily="34" charset="0"/>
              </a:rPr>
              <a:t>Современное оборудование для обучения и проведения исследований в области теории управления</a:t>
            </a:r>
            <a:r>
              <a:rPr lang="en-GB" altLang="ru-RU" sz="1600" b="1" dirty="0">
                <a:solidFill>
                  <a:srgbClr val="0070C0"/>
                </a:solidFill>
                <a:latin typeface="Verdana" panose="020B0604030504040204" pitchFamily="34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algn="just" eaLnBrk="1" hangingPunct="1"/>
            <a:r>
              <a:rPr lang="ru-RU" altLang="ru-RU" sz="16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endParaRPr lang="en-US" altLang="ru-RU" sz="16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en-US" altLang="ru-RU" sz="16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en-US" altLang="ru-RU" sz="16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en-US" altLang="ru-RU" sz="16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sz="18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Char char="•"/>
            </a:pPr>
            <a:endParaRPr lang="ru-RU" altLang="ru-RU" sz="1800" b="1" dirty="0">
              <a:solidFill>
                <a:srgbClr val="666666"/>
              </a:solidFill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ru-RU" altLang="ru-RU" sz="1800" b="1" dirty="0">
              <a:solidFill>
                <a:srgbClr val="666666"/>
              </a:solidFill>
            </a:endParaRPr>
          </a:p>
        </p:txBody>
      </p:sp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2168525"/>
            <a:ext cx="2773362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4292600"/>
            <a:ext cx="3313112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4" y="4421189"/>
            <a:ext cx="3889375" cy="20351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1" y="1844676"/>
            <a:ext cx="2716213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023042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Shape 14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Shape 147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8196" name="Shape 150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8197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chemeClr val="bg1"/>
                </a:solidFill>
              </a:rPr>
              <a:t>Современное оборудование</a:t>
            </a:r>
          </a:p>
        </p:txBody>
      </p:sp>
      <p:sp>
        <p:nvSpPr>
          <p:cNvPr id="8198" name="Shape 158"/>
          <p:cNvSpPr txBox="1">
            <a:spLocks noChangeArrowheads="1"/>
          </p:cNvSpPr>
          <p:nvPr/>
        </p:nvSpPr>
        <p:spPr bwMode="auto">
          <a:xfrm>
            <a:off x="1847850" y="1243584"/>
            <a:ext cx="8712200" cy="499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marL="2857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altLang="ru-RU" sz="1600" b="1" dirty="0">
                <a:solidFill>
                  <a:srgbClr val="0070C0"/>
                </a:solidFill>
                <a:latin typeface="Verdana" panose="020B0604030504040204" pitchFamily="34" charset="0"/>
              </a:rPr>
              <a:t>Современное оборудование для проведения экспериментальных биологических исследований:</a:t>
            </a:r>
            <a:endParaRPr lang="en-GB" altLang="ru-RU" sz="1600" b="1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marL="0" indent="0" eaLnBrk="1" hangingPunct="1"/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/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              Установка перфузии изолированного	        </a:t>
            </a:r>
            <a:r>
              <a:rPr lang="ru-RU" altLang="ru-RU" b="1" dirty="0" err="1">
                <a:solidFill>
                  <a:srgbClr val="666666"/>
                </a:solidFill>
                <a:latin typeface="Verdana" panose="020B0604030504040204" pitchFamily="34" charset="0"/>
              </a:rPr>
              <a:t>Мультиэлектродная</a:t>
            </a:r>
            <a:endParaRPr lang="ru-RU" altLang="ru-RU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/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                  сердца крысы по </a:t>
            </a:r>
            <a:r>
              <a:rPr lang="ru-RU" altLang="ru-RU" b="1" dirty="0" err="1">
                <a:solidFill>
                  <a:srgbClr val="666666"/>
                </a:solidFill>
                <a:latin typeface="Verdana" panose="020B0604030504040204" pitchFamily="34" charset="0"/>
              </a:rPr>
              <a:t>Лангендорфу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			матрица </a:t>
            </a:r>
          </a:p>
          <a:p>
            <a:pPr algn="just" eaLnBrk="1" hangingPunct="1"/>
            <a:r>
              <a:rPr lang="ru-RU" altLang="ru-RU" sz="1600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endParaRPr lang="en-US" altLang="ru-RU" sz="16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en-US" altLang="ru-RU" sz="16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en-US" altLang="ru-RU" sz="16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en-US" altLang="ru-RU" sz="16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>
              <a:buFontTx/>
              <a:buChar char="•"/>
            </a:pPr>
            <a:endParaRPr lang="ru-RU" altLang="ru-RU" sz="18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eaLnBrk="1" hangingPunct="1">
              <a:buFontTx/>
              <a:buChar char="•"/>
            </a:pPr>
            <a:endParaRPr lang="ru-RU" altLang="ru-RU" sz="1800" b="1" dirty="0">
              <a:solidFill>
                <a:srgbClr val="666666"/>
              </a:solidFill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endParaRPr lang="ru-RU" altLang="ru-RU" sz="1800" b="1" dirty="0">
              <a:solidFill>
                <a:srgbClr val="666666"/>
              </a:solidFill>
            </a:endParaRPr>
          </a:p>
        </p:txBody>
      </p:sp>
      <p:pic>
        <p:nvPicPr>
          <p:cNvPr id="819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Рисунок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2" y="2296733"/>
            <a:ext cx="5747377" cy="252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Рисунок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4" y="2312163"/>
            <a:ext cx="2611849" cy="247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65450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 txBox="1">
            <a:spLocks noGrp="1"/>
          </p:cNvSpPr>
          <p:nvPr>
            <p:ph type="ctrTitle"/>
          </p:nvPr>
        </p:nvSpPr>
        <p:spPr>
          <a:xfrm>
            <a:off x="1919288" y="5443538"/>
            <a:ext cx="8424862" cy="881065"/>
          </a:xfrm>
        </p:spPr>
        <p:txBody>
          <a:bodyPr>
            <a:norm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ru-RU" altLang="ru-RU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Гуманоидный робот </a:t>
            </a:r>
            <a:r>
              <a:rPr lang="en-US" altLang="ru-RU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NAO</a:t>
            </a:r>
            <a:r>
              <a:rPr lang="ru-RU" altLang="ru-RU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     </a:t>
            </a:r>
            <a:r>
              <a:rPr lang="en-GB" altLang="ru-RU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  </a:t>
            </a:r>
            <a:r>
              <a:rPr lang="ru-RU" altLang="ru-RU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Мобильный робот </a:t>
            </a:r>
            <a:r>
              <a:rPr lang="en-US" altLang="ru-RU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e-puck </a:t>
            </a:r>
            <a:endParaRPr lang="ru-RU" altLang="ru-RU" sz="20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220" name="Shape 151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chemeClr val="bg1"/>
                </a:solidFill>
              </a:rPr>
              <a:t>Современное оборудование</a:t>
            </a:r>
          </a:p>
        </p:txBody>
      </p:sp>
      <p:pic>
        <p:nvPicPr>
          <p:cNvPr id="9221" name="Рисунок 7" descr="aldebaran_robotics_nao_academic_robot_vplus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29398"/>
            <a:ext cx="4211638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2838007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hape 14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92314" y="1275448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Роботы</a:t>
            </a:r>
          </a:p>
        </p:txBody>
      </p:sp>
    </p:spTree>
    <p:extLst>
      <p:ext uri="{BB962C8B-B14F-4D97-AF65-F5344CB8AC3E}">
        <p14:creationId xmlns:p14="http://schemas.microsoft.com/office/powerpoint/2010/main" val="933460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157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chemeClr val="bg1"/>
                </a:solidFill>
              </a:rPr>
              <a:t> </a:t>
            </a:r>
            <a:r>
              <a:rPr lang="ru-RU" altLang="ru-RU" sz="1600" b="1">
                <a:solidFill>
                  <a:schemeClr val="bg1"/>
                </a:solidFill>
                <a:latin typeface="Verdana" panose="020B0604030504040204" pitchFamily="34" charset="0"/>
              </a:rPr>
              <a:t>Защиты и аспиранты</a:t>
            </a:r>
          </a:p>
        </p:txBody>
      </p:sp>
      <p:sp>
        <p:nvSpPr>
          <p:cNvPr id="10243" name="Shape 159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0244" name="Shape 160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0245" name="Прямоугольник 6"/>
          <p:cNvSpPr>
            <a:spLocks noChangeArrowheads="1"/>
          </p:cNvSpPr>
          <p:nvPr/>
        </p:nvSpPr>
        <p:spPr bwMode="auto">
          <a:xfrm>
            <a:off x="2341564" y="557214"/>
            <a:ext cx="185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ru-RU" altLang="ru-RU" b="1">
              <a:solidFill>
                <a:schemeClr val="bg1"/>
              </a:solidFill>
            </a:endParaRPr>
          </a:p>
        </p:txBody>
      </p:sp>
      <p:sp>
        <p:nvSpPr>
          <p:cNvPr id="10246" name="Shape 158"/>
          <p:cNvSpPr txBox="1">
            <a:spLocks noChangeArrowheads="1"/>
          </p:cNvSpPr>
          <p:nvPr/>
        </p:nvSpPr>
        <p:spPr bwMode="auto">
          <a:xfrm>
            <a:off x="2424114" y="1214439"/>
            <a:ext cx="9435654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marL="342900" indent="-3429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64A8"/>
              </a:buClr>
              <a:buSzPct val="25000"/>
            </a:pPr>
            <a:r>
              <a:rPr lang="ru-RU" altLang="ru-RU" sz="2000" b="1" dirty="0">
                <a:solidFill>
                  <a:srgbClr val="0070C0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Защиты кандидатских диссертаций</a:t>
            </a:r>
            <a:r>
              <a:rPr lang="en-GB" altLang="ru-RU" sz="2000" b="1" dirty="0">
                <a:solidFill>
                  <a:srgbClr val="0070C0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:</a:t>
            </a:r>
            <a:r>
              <a:rPr lang="ru-RU" altLang="ru-RU" sz="2000" b="1" dirty="0">
                <a:solidFill>
                  <a:srgbClr val="0070C0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</a:t>
            </a:r>
          </a:p>
          <a:p>
            <a:pPr eaLnBrk="1" hangingPunct="1"/>
            <a:endParaRPr lang="ru-RU" altLang="ru-RU" sz="20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</a:endParaRPr>
          </a:p>
          <a:p>
            <a:pPr algn="just">
              <a:buClr>
                <a:srgbClr val="0064A8"/>
              </a:buClr>
              <a:buFontTx/>
              <a:buAutoNum type="arabicPeriod"/>
            </a:pP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Крюков А.К. «</a:t>
            </a:r>
            <a:r>
              <a:rPr lang="ru-RU" alt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Мультистабильность</a:t>
            </a: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синхронных режимов в </a:t>
            </a:r>
            <a:r>
              <a:rPr lang="ru-RU" alt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осцилляторных</a:t>
            </a: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ансамблях», 2010;</a:t>
            </a:r>
          </a:p>
          <a:p>
            <a:pPr algn="just">
              <a:buClr>
                <a:srgbClr val="0064A8"/>
              </a:buClr>
              <a:buFontTx/>
              <a:buAutoNum type="arabicPeriod"/>
            </a:pP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 В.С. «Динамика смешанных ансамблей возбудимых, автоколебательных и пассивных систем», 2011;</a:t>
            </a:r>
          </a:p>
          <a:p>
            <a:pPr algn="just">
              <a:buClr>
                <a:srgbClr val="0064A8"/>
              </a:buClr>
              <a:buFontTx/>
              <a:buAutoNum type="arabicPeriod"/>
            </a:pP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 М.А. «Последовательная активность в ансамблях </a:t>
            </a:r>
            <a:r>
              <a:rPr lang="ru-RU" alt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нейроноподобных</a:t>
            </a: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осцилляторов», 2011;</a:t>
            </a:r>
          </a:p>
          <a:p>
            <a:pPr algn="just">
              <a:buClr>
                <a:srgbClr val="0064A8"/>
              </a:buClr>
              <a:buFontTx/>
              <a:buAutoNum type="arabicPeriod"/>
            </a:pP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Леванова Т. А. «Последовательная активность в </a:t>
            </a:r>
            <a:r>
              <a:rPr lang="ru-RU" alt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нейроноподобных</a:t>
            </a: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сетях», </a:t>
            </a:r>
            <a:r>
              <a:rPr lang="en-US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buClr>
                <a:srgbClr val="0064A8"/>
              </a:buClr>
              <a:buFontTx/>
              <a:buAutoNum type="arabicPeriod"/>
            </a:pP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Бирюков Р.С. «Обобщенное H∞ управление и фильтрация непрерывными линейными объектами по дискретным по времени измерениям» , 2017.</a:t>
            </a:r>
          </a:p>
          <a:p>
            <a:pPr marL="0" indent="0" algn="just" eaLnBrk="1" hangingPunct="1"/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6.    </a:t>
            </a:r>
            <a:r>
              <a:rPr lang="ru-RU" alt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Болотов</a:t>
            </a: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М.И.  «Химерные и частично синхронные режимы в системах </a:t>
            </a:r>
            <a:r>
              <a:rPr lang="ru-RU" alt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нелокально</a:t>
            </a:r>
            <a:r>
              <a:rPr lang="ru-RU" alt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	связанных           	осцилляторов»</a:t>
            </a:r>
          </a:p>
          <a:p>
            <a:pPr algn="just" eaLnBrk="1" hangingPunct="1"/>
            <a:r>
              <a:rPr lang="ru-RU" altLang="ru-RU" sz="2000" b="1" dirty="0">
                <a:solidFill>
                  <a:srgbClr val="0070C0"/>
                </a:solidFill>
                <a:latin typeface="Verdana" panose="020B0604030504040204" pitchFamily="34" charset="0"/>
              </a:rPr>
              <a:t>Аспиранты кафедры</a:t>
            </a:r>
            <a:r>
              <a:rPr lang="en-GB" altLang="ru-RU" sz="2000" b="1" dirty="0">
                <a:solidFill>
                  <a:srgbClr val="0070C0"/>
                </a:solidFill>
                <a:latin typeface="Verdana" panose="020B0604030504040204" pitchFamily="34" charset="0"/>
              </a:rPr>
              <a:t>:</a:t>
            </a:r>
            <a:r>
              <a:rPr lang="ru-RU" altLang="ru-RU" sz="2000" b="1" dirty="0">
                <a:solidFill>
                  <a:srgbClr val="0070C0"/>
                </a:solidFill>
                <a:latin typeface="Verdana" panose="020B0604030504040204" pitchFamily="34" charset="0"/>
              </a:rPr>
              <a:t>  </a:t>
            </a:r>
            <a:r>
              <a:rPr lang="ru-RU" altLang="ru-RU" sz="1600" b="1" dirty="0" err="1">
                <a:solidFill>
                  <a:srgbClr val="666666"/>
                </a:solidFill>
                <a:latin typeface="Verdana" panose="020B0604030504040204" pitchFamily="34" charset="0"/>
              </a:rPr>
              <a:t>Бубнова</a:t>
            </a:r>
            <a:r>
              <a:rPr lang="ru-RU" altLang="ru-RU" sz="1600" b="1" dirty="0">
                <a:solidFill>
                  <a:srgbClr val="666666"/>
                </a:solidFill>
                <a:latin typeface="Verdana" panose="020B0604030504040204" pitchFamily="34" charset="0"/>
              </a:rPr>
              <a:t> Е., </a:t>
            </a:r>
            <a:r>
              <a:rPr lang="ru-RU" altLang="ru-RU" sz="1600" b="1" dirty="0" err="1">
                <a:solidFill>
                  <a:srgbClr val="666666"/>
                </a:solidFill>
                <a:latin typeface="Verdana" panose="020B0604030504040204" pitchFamily="34" charset="0"/>
              </a:rPr>
              <a:t>Шульпин</a:t>
            </a:r>
            <a:r>
              <a:rPr lang="ru-RU" altLang="ru-RU" sz="1600" b="1" dirty="0">
                <a:solidFill>
                  <a:srgbClr val="666666"/>
                </a:solidFill>
                <a:latin typeface="Verdana" panose="020B0604030504040204" pitchFamily="34" charset="0"/>
              </a:rPr>
              <a:t> С., </a:t>
            </a:r>
            <a:r>
              <a:rPr lang="ru-RU" altLang="ru-RU" sz="1600" b="1" dirty="0" err="1">
                <a:solidFill>
                  <a:srgbClr val="666666"/>
                </a:solidFill>
                <a:latin typeface="Verdana" panose="020B0604030504040204" pitchFamily="34" charset="0"/>
              </a:rPr>
              <a:t>Кадина</a:t>
            </a:r>
            <a:r>
              <a:rPr lang="ru-RU" altLang="ru-RU" sz="1600" b="1" dirty="0">
                <a:solidFill>
                  <a:srgbClr val="666666"/>
                </a:solidFill>
                <a:latin typeface="Verdana" panose="020B0604030504040204" pitchFamily="34" charset="0"/>
              </a:rPr>
              <a:t> Е. </a:t>
            </a:r>
            <a:endParaRPr lang="en-GB" altLang="ru-RU" sz="1600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algn="just" eaLnBrk="1" hangingPunct="1"/>
            <a:endParaRPr lang="en-GB" altLang="ru-RU" sz="2000" b="1" dirty="0">
              <a:solidFill>
                <a:srgbClr val="6666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000" b="1" dirty="0">
                <a:solidFill>
                  <a:srgbClr val="0070C0"/>
                </a:solidFill>
                <a:latin typeface="Verdana" panose="020B0604030504040204" pitchFamily="34" charset="0"/>
              </a:rPr>
              <a:t>Стипендии</a:t>
            </a:r>
            <a:r>
              <a:rPr lang="en-GB" altLang="ru-RU" sz="2000" b="1" dirty="0">
                <a:solidFill>
                  <a:srgbClr val="0070C0"/>
                </a:solidFill>
                <a:latin typeface="Verdana" panose="020B0604030504040204" pitchFamily="34" charset="0"/>
              </a:rPr>
              <a:t>:</a:t>
            </a:r>
          </a:p>
          <a:p>
            <a:pPr algn="just" eaLnBrk="1" hangingPunct="1"/>
            <a:endParaRPr lang="en-GB" altLang="ru-RU" sz="2000" b="1" dirty="0">
              <a:solidFill>
                <a:srgbClr val="666666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-"/>
            </a:pP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Стипендия Правительства Нижегородской области им. Академика Г.А. Разуваева;</a:t>
            </a:r>
            <a:endParaRPr lang="en-GB" altLang="ru-RU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-"/>
            </a:pPr>
            <a:r>
              <a:rPr lang="en-GB" altLang="ru-RU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ru-RU" altLang="ru-RU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типендия</a:t>
            </a: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Президента РФ для молодых учёных и аспирантов;</a:t>
            </a:r>
            <a:endParaRPr lang="en-GB" altLang="ru-RU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-"/>
            </a:pP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Повышенная академическая стипендия для  аспирантов;</a:t>
            </a:r>
            <a:endParaRPr lang="en-GB" altLang="ru-RU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-"/>
            </a:pP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Именная стипендия </a:t>
            </a:r>
            <a:r>
              <a:rPr lang="ru-RU" altLang="ru-RU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Н.И.Лобачевского</a:t>
            </a:r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ННГУ. </a:t>
            </a:r>
          </a:p>
          <a:p>
            <a:pPr eaLnBrk="1" hangingPunct="1">
              <a:buClr>
                <a:srgbClr val="0064A8"/>
              </a:buClr>
              <a:buSzPct val="25000"/>
            </a:pPr>
            <a:endParaRPr lang="ru-RU" altLang="ru-RU" sz="20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0064A8"/>
              </a:buClr>
              <a:buSzPct val="25000"/>
              <a:buFontTx/>
              <a:buChar char="•"/>
            </a:pPr>
            <a:endParaRPr lang="ru-RU" altLang="ru-RU" sz="20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0064A8"/>
              </a:buClr>
              <a:buSzPct val="25000"/>
              <a:buFontTx/>
              <a:buAutoNum type="arabicPeriod"/>
            </a:pPr>
            <a:endParaRPr lang="ru-RU" altLang="ru-RU" sz="1200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0064A8"/>
              </a:buClr>
              <a:buSzPct val="25000"/>
              <a:buFontTx/>
              <a:buAutoNum type="arabicPeriod"/>
            </a:pPr>
            <a:endParaRPr lang="en-US" altLang="ru-RU" sz="1200" dirty="0">
              <a:solidFill>
                <a:schemeClr val="tx1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  <a:p>
            <a:pPr eaLnBrk="1" hangingPunct="1">
              <a:buClr>
                <a:srgbClr val="0064A8"/>
              </a:buClr>
              <a:buSzPct val="25000"/>
              <a:buFontTx/>
              <a:buAutoNum type="arabicPeriod"/>
            </a:pPr>
            <a:endParaRPr lang="ru-RU" altLang="ru-RU" sz="1000" dirty="0">
              <a:solidFill>
                <a:schemeClr val="tx1"/>
              </a:solidFill>
              <a:sym typeface="Verdana" panose="020B0604030504040204" pitchFamily="34" charset="0"/>
            </a:endParaRPr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endParaRPr lang="ru-RU" altLang="ru-RU" sz="900" dirty="0">
              <a:solidFill>
                <a:srgbClr val="666666"/>
              </a:solidFill>
              <a:sym typeface="Verdana" panose="020B0604030504040204" pitchFamily="34" charset="0"/>
            </a:endParaRPr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endParaRPr lang="ru-RU" altLang="ru-RU" sz="900" dirty="0">
              <a:solidFill>
                <a:srgbClr val="666666"/>
              </a:solidFill>
              <a:sym typeface="Verdana" panose="020B0604030504040204" pitchFamily="34" charset="0"/>
            </a:endParaRPr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endParaRPr lang="ru-RU" altLang="ru-RU" sz="900" dirty="0">
              <a:solidFill>
                <a:srgbClr val="666666"/>
              </a:solidFill>
              <a:sym typeface="Verdana" panose="020B0604030504040204" pitchFamily="34" charset="0"/>
            </a:endParaRPr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endParaRPr lang="ru-RU" altLang="ru-RU" sz="900" dirty="0">
              <a:solidFill>
                <a:srgbClr val="666666"/>
              </a:solidFill>
              <a:sym typeface="Verdana" panose="020B0604030504040204" pitchFamily="34" charset="0"/>
            </a:endParaRPr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endParaRPr lang="ru-RU" altLang="ru-RU" sz="900" dirty="0">
              <a:solidFill>
                <a:srgbClr val="666666"/>
              </a:solidFill>
              <a:sym typeface="Verdana" panose="020B0604030504040204" pitchFamily="34" charset="0"/>
            </a:endParaRPr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endParaRPr lang="ru-RU" altLang="ru-RU" sz="1000" dirty="0">
              <a:sym typeface="Verdana" panose="020B0604030504040204" pitchFamily="34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Tx/>
              <a:buAutoNum type="arabicPeriod"/>
            </a:pPr>
            <a:endParaRPr lang="ru-RU" altLang="ru-RU" sz="900" dirty="0">
              <a:solidFill>
                <a:srgbClr val="666666"/>
              </a:solidFill>
              <a:sym typeface="Verdana" panose="020B0604030504040204" pitchFamily="34" charset="0"/>
            </a:endParaRPr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endParaRPr lang="ru-RU" altLang="ru-RU" sz="1000" dirty="0">
              <a:solidFill>
                <a:srgbClr val="666666"/>
              </a:solidFill>
              <a:sym typeface="Verdana" panose="020B0604030504040204" pitchFamily="34" charset="0"/>
            </a:endParaRPr>
          </a:p>
          <a:p>
            <a:pPr algn="ctr" eaLnBrk="1" hangingPunct="1">
              <a:buClr>
                <a:srgbClr val="000000"/>
              </a:buClr>
              <a:buFontTx/>
              <a:buAutoNum type="arabicPeriod"/>
            </a:pPr>
            <a:endParaRPr lang="ru-RU" altLang="ru-RU" dirty="0">
              <a:solidFill>
                <a:srgbClr val="4C4D4F"/>
              </a:solidFill>
            </a:endParaRPr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endParaRPr lang="ru-RU" altLang="ru-RU" sz="1600" dirty="0"/>
          </a:p>
        </p:txBody>
      </p:sp>
      <p:pic>
        <p:nvPicPr>
          <p:cNvPr id="10247" name="Shape 14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9" name="Группа 21"/>
          <p:cNvGrpSpPr>
            <a:grpSpLocks/>
          </p:cNvGrpSpPr>
          <p:nvPr/>
        </p:nvGrpSpPr>
        <p:grpSpPr bwMode="auto">
          <a:xfrm>
            <a:off x="1514476" y="1315023"/>
            <a:ext cx="765175" cy="269875"/>
            <a:chOff x="0" y="4816979"/>
            <a:chExt cx="765284" cy="270295"/>
          </a:xfrm>
        </p:grpSpPr>
        <p:sp>
          <p:nvSpPr>
            <p:cNvPr id="23" name="Shape 159"/>
            <p:cNvSpPr/>
            <p:nvPr/>
          </p:nvSpPr>
          <p:spPr>
            <a:xfrm>
              <a:off x="417572" y="4816979"/>
              <a:ext cx="347712" cy="270295"/>
            </a:xfrm>
            <a:prstGeom prst="parallelogram">
              <a:avLst>
                <a:gd name="adj" fmla="val 392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160"/>
            <p:cNvSpPr/>
            <p:nvPr/>
          </p:nvSpPr>
          <p:spPr>
            <a:xfrm>
              <a:off x="0" y="4816979"/>
              <a:ext cx="638266" cy="2702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50" name="Группа 24"/>
          <p:cNvGrpSpPr>
            <a:grpSpLocks/>
          </p:cNvGrpSpPr>
          <p:nvPr/>
        </p:nvGrpSpPr>
        <p:grpSpPr bwMode="auto">
          <a:xfrm>
            <a:off x="1514476" y="4159886"/>
            <a:ext cx="765175" cy="269875"/>
            <a:chOff x="0" y="4816979"/>
            <a:chExt cx="765284" cy="270295"/>
          </a:xfrm>
        </p:grpSpPr>
        <p:sp>
          <p:nvSpPr>
            <p:cNvPr id="26" name="Shape 159"/>
            <p:cNvSpPr/>
            <p:nvPr/>
          </p:nvSpPr>
          <p:spPr>
            <a:xfrm>
              <a:off x="417572" y="4816979"/>
              <a:ext cx="347712" cy="270295"/>
            </a:xfrm>
            <a:prstGeom prst="parallelogram">
              <a:avLst>
                <a:gd name="adj" fmla="val 392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160"/>
            <p:cNvSpPr/>
            <p:nvPr/>
          </p:nvSpPr>
          <p:spPr>
            <a:xfrm>
              <a:off x="0" y="4816979"/>
              <a:ext cx="638266" cy="2702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Группа 24"/>
          <p:cNvGrpSpPr>
            <a:grpSpLocks/>
          </p:cNvGrpSpPr>
          <p:nvPr/>
        </p:nvGrpSpPr>
        <p:grpSpPr bwMode="auto">
          <a:xfrm>
            <a:off x="1520572" y="4815206"/>
            <a:ext cx="765175" cy="269875"/>
            <a:chOff x="0" y="4816979"/>
            <a:chExt cx="765284" cy="270295"/>
          </a:xfrm>
        </p:grpSpPr>
        <p:sp>
          <p:nvSpPr>
            <p:cNvPr id="16" name="Shape 159"/>
            <p:cNvSpPr/>
            <p:nvPr/>
          </p:nvSpPr>
          <p:spPr>
            <a:xfrm>
              <a:off x="417572" y="4816979"/>
              <a:ext cx="347712" cy="270295"/>
            </a:xfrm>
            <a:prstGeom prst="parallelogram">
              <a:avLst>
                <a:gd name="adj" fmla="val 392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160"/>
            <p:cNvSpPr/>
            <p:nvPr/>
          </p:nvSpPr>
          <p:spPr>
            <a:xfrm>
              <a:off x="0" y="4816979"/>
              <a:ext cx="638266" cy="2702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442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hape 157"/>
          <p:cNvSpPr>
            <a:spLocks noChangeArrowheads="1"/>
          </p:cNvSpPr>
          <p:nvPr/>
        </p:nvSpPr>
        <p:spPr bwMode="auto">
          <a:xfrm>
            <a:off x="1992314" y="484188"/>
            <a:ext cx="3825875" cy="481012"/>
          </a:xfrm>
          <a:prstGeom prst="parallelogram">
            <a:avLst>
              <a:gd name="adj" fmla="val 39290"/>
            </a:avLst>
          </a:prstGeom>
          <a:solidFill>
            <a:srgbClr val="1264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00" rIns="0" bIns="720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339" name="Shape 159"/>
          <p:cNvSpPr>
            <a:spLocks noChangeArrowheads="1"/>
          </p:cNvSpPr>
          <p:nvPr/>
        </p:nvSpPr>
        <p:spPr bwMode="auto">
          <a:xfrm>
            <a:off x="1524001" y="484188"/>
            <a:ext cx="619125" cy="481012"/>
          </a:xfrm>
          <a:prstGeom prst="parallelogram">
            <a:avLst>
              <a:gd name="adj" fmla="val 39269"/>
            </a:avLst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4340" name="Shape 160"/>
          <p:cNvSpPr>
            <a:spLocks noChangeArrowheads="1"/>
          </p:cNvSpPr>
          <p:nvPr/>
        </p:nvSpPr>
        <p:spPr bwMode="auto">
          <a:xfrm>
            <a:off x="1524001" y="484188"/>
            <a:ext cx="392113" cy="481012"/>
          </a:xfrm>
          <a:prstGeom prst="rect">
            <a:avLst/>
          </a:prstGeom>
          <a:solidFill>
            <a:srgbClr val="0064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endParaRPr lang="ru-RU" altLang="ru-RU"/>
          </a:p>
        </p:txBody>
      </p:sp>
      <p:sp>
        <p:nvSpPr>
          <p:cNvPr id="14341" name="Прямоугольник 6"/>
          <p:cNvSpPr>
            <a:spLocks noChangeArrowheads="1"/>
          </p:cNvSpPr>
          <p:nvPr/>
        </p:nvSpPr>
        <p:spPr bwMode="auto">
          <a:xfrm>
            <a:off x="2341563" y="557214"/>
            <a:ext cx="1219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chemeClr val="bg1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Проекты</a:t>
            </a:r>
            <a:endParaRPr lang="ru-RU" altLang="ru-RU" sz="1600" b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14342" name="Shape 158"/>
          <p:cNvSpPr txBox="1">
            <a:spLocks noChangeArrowheads="1"/>
          </p:cNvSpPr>
          <p:nvPr/>
        </p:nvSpPr>
        <p:spPr bwMode="auto">
          <a:xfrm>
            <a:off x="2341563" y="1196975"/>
            <a:ext cx="9637077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marL="342900" indent="-3429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64A8"/>
              </a:buClr>
              <a:buSzPct val="25000"/>
            </a:pPr>
            <a:r>
              <a:rPr lang="ru-RU" altLang="ru-RU" sz="1600" b="1" dirty="0">
                <a:solidFill>
                  <a:srgbClr val="0064A8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Основные проекты кафедры</a:t>
            </a:r>
          </a:p>
          <a:p>
            <a:pPr eaLnBrk="1" hangingPunct="1">
              <a:buClr>
                <a:srgbClr val="0064A8"/>
              </a:buClr>
              <a:buSzPct val="25000"/>
            </a:pPr>
            <a:endParaRPr lang="en-US" altLang="ru-RU" sz="1200" dirty="0">
              <a:solidFill>
                <a:schemeClr val="tx1"/>
              </a:solidFill>
              <a:sym typeface="Verdana" panose="020B0604030504040204" pitchFamily="34" charset="0"/>
            </a:endParaRPr>
          </a:p>
          <a:p>
            <a:pPr algn="just">
              <a:buClr>
                <a:srgbClr val="0064A8"/>
              </a:buClr>
              <a:buFontTx/>
              <a:buAutoNum type="arabicPeriod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РНФ №19-12-00367 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«Динамика нестационарных </a:t>
            </a:r>
            <a:r>
              <a:rPr lang="ru-RU" altLang="ru-RU" b="1" dirty="0" err="1">
                <a:solidFill>
                  <a:srgbClr val="666666"/>
                </a:solidFill>
                <a:latin typeface="Verdana" panose="020B0604030504040204" pitchFamily="34" charset="0"/>
              </a:rPr>
              <a:t>осцилляторных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 сетей» </a:t>
            </a: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(рук. Осипов Г.В.);</a:t>
            </a:r>
            <a:endParaRPr lang="ru-RU" altLang="ru-RU" b="1" dirty="0">
              <a:solidFill>
                <a:srgbClr val="666666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  <a:p>
            <a:pPr algn="just">
              <a:buClr>
                <a:srgbClr val="0064A8"/>
              </a:buClr>
              <a:buFontTx/>
              <a:buAutoNum type="arabicPeriod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РНФ №17-12-01534 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«Коллективная неравновесная динамика в сложных системах» </a:t>
            </a: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(рук. </a:t>
            </a:r>
            <a:r>
              <a:rPr lang="ru-RU" altLang="ru-RU" dirty="0" err="1">
                <a:solidFill>
                  <a:srgbClr val="666666"/>
                </a:solidFill>
                <a:latin typeface="Verdana" panose="020B0604030504040204" pitchFamily="34" charset="0"/>
              </a:rPr>
              <a:t>Пиковский</a:t>
            </a: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 А.С.);</a:t>
            </a:r>
          </a:p>
          <a:p>
            <a:pPr algn="just">
              <a:buClr>
                <a:srgbClr val="0064A8"/>
              </a:buClr>
              <a:buFontTx/>
              <a:buAutoNum type="arabicPeriod"/>
            </a:pPr>
            <a:r>
              <a:rPr lang="ru-RU" altLang="ru-RU" dirty="0" err="1">
                <a:solidFill>
                  <a:srgbClr val="666666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Госзадание</a:t>
            </a:r>
            <a:r>
              <a:rPr lang="en-GB" altLang="ru-RU" dirty="0">
                <a:solidFill>
                  <a:srgbClr val="666666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№ 0729-2020-0036 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«Математическая теория динамического хаоса и живые системы» </a:t>
            </a: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(рук. Белых И.В.);</a:t>
            </a:r>
            <a:endParaRPr lang="en-US" altLang="ru-RU" dirty="0">
              <a:solidFill>
                <a:srgbClr val="666666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  <a:p>
            <a:pPr algn="just">
              <a:buClr>
                <a:srgbClr val="0064A8"/>
              </a:buClr>
              <a:buFontTx/>
              <a:buAutoNum type="arabicPeriod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РФФИ №19-52-12053 </a:t>
            </a:r>
            <a:r>
              <a:rPr lang="ru-RU" altLang="ru-RU" dirty="0" err="1">
                <a:solidFill>
                  <a:srgbClr val="666666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ННИО_а</a:t>
            </a:r>
            <a:r>
              <a:rPr lang="en-GB" altLang="ru-RU" b="1" dirty="0">
                <a:solidFill>
                  <a:srgbClr val="666666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«Пространственные структуры и волны синхронизации» </a:t>
            </a: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(рук. Смирнов Л.А.);</a:t>
            </a:r>
          </a:p>
          <a:p>
            <a:pPr algn="just">
              <a:buClr>
                <a:srgbClr val="0064A8"/>
              </a:buClr>
              <a:buFontTx/>
              <a:buAutoNum type="arabicPeriod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РНФ №19-72-10128.,  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«Динамические механизмы возникновения хаоса и экстремальных событий в нейронных сетях» </a:t>
            </a: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(рук. Леванова Т.А.);</a:t>
            </a:r>
          </a:p>
          <a:p>
            <a:pPr algn="just">
              <a:buClr>
                <a:srgbClr val="0064A8"/>
              </a:buClr>
              <a:buFontTx/>
              <a:buAutoNum type="arabicPeriod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РНФ  №22-12-00348 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«Конечномерное описание сложных </a:t>
            </a:r>
            <a:r>
              <a:rPr lang="ru-RU" altLang="ru-RU" b="1" dirty="0" err="1">
                <a:solidFill>
                  <a:srgbClr val="666666"/>
                </a:solidFill>
                <a:latin typeface="Verdana" panose="020B0604030504040204" pitchFamily="34" charset="0"/>
              </a:rPr>
              <a:t>осцилляторных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 сетей» </a:t>
            </a: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(рук. Смирнов Л.А.)</a:t>
            </a:r>
          </a:p>
          <a:p>
            <a:pPr algn="just">
              <a:buClr>
                <a:srgbClr val="0064A8"/>
              </a:buClr>
              <a:buFontTx/>
              <a:buAutoNum type="arabicPeriod"/>
            </a:pPr>
            <a:r>
              <a:rPr lang="ru-RU" altLang="ru-RU" dirty="0" err="1">
                <a:solidFill>
                  <a:srgbClr val="666666"/>
                </a:solidFill>
                <a:latin typeface="Verdana" panose="020B0604030504040204" pitchFamily="34" charset="0"/>
              </a:rPr>
              <a:t>Матцентр</a:t>
            </a: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«Математика технологий будущего»</a:t>
            </a:r>
          </a:p>
          <a:p>
            <a:pPr eaLnBrk="1" hangingPunct="1">
              <a:buClr>
                <a:srgbClr val="0064A8"/>
              </a:buClr>
            </a:pPr>
            <a:endParaRPr lang="en-US" altLang="ru-RU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0064A8"/>
              </a:buClr>
            </a:pPr>
            <a:r>
              <a:rPr lang="ru-RU" altLang="ru-RU" sz="1600" b="1" dirty="0">
                <a:solidFill>
                  <a:srgbClr val="0070C0"/>
                </a:solidFill>
                <a:latin typeface="Verdana" panose="020B0604030504040204" pitchFamily="34" charset="0"/>
              </a:rPr>
              <a:t>Участие в других проектах</a:t>
            </a:r>
          </a:p>
          <a:p>
            <a:pPr eaLnBrk="1" hangingPunct="1">
              <a:buClr>
                <a:srgbClr val="0064A8"/>
              </a:buClr>
            </a:pPr>
            <a:endParaRPr lang="en-US" altLang="ru-RU" sz="1200" dirty="0">
              <a:solidFill>
                <a:schemeClr val="tx1"/>
              </a:solidFill>
              <a:sym typeface="Verdana" panose="020B0604030504040204" pitchFamily="34" charset="0"/>
            </a:endParaRPr>
          </a:p>
          <a:p>
            <a:pPr algn="just">
              <a:buClr>
                <a:srgbClr val="0064A8"/>
              </a:buClr>
              <a:buFontTx/>
              <a:buAutoNum type="arabicPeriod"/>
            </a:pPr>
            <a:r>
              <a:rPr lang="ru-RU" altLang="ru-RU" dirty="0" err="1">
                <a:solidFill>
                  <a:srgbClr val="666666"/>
                </a:solidFill>
                <a:latin typeface="Verdana" panose="020B0604030504040204" pitchFamily="34" charset="0"/>
              </a:rPr>
              <a:t>Мегагрант</a:t>
            </a: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 №</a:t>
            </a:r>
            <a:r>
              <a:rPr lang="en-US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14.Y26.31.0022</a:t>
            </a: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ru-RU" altLang="ru-RU" b="1" dirty="0">
                <a:solidFill>
                  <a:srgbClr val="666666"/>
                </a:solidFill>
                <a:latin typeface="Verdana" panose="020B0604030504040204" pitchFamily="34" charset="0"/>
              </a:rPr>
              <a:t>«Масштабируемые сети систем искусственного интеллекта для анализа данных растущей размерности» </a:t>
            </a: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(рук. Горбань А.Н.);</a:t>
            </a:r>
            <a:endParaRPr lang="ru-RU" altLang="ru-RU" b="1" dirty="0">
              <a:solidFill>
                <a:srgbClr val="666666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  <a:p>
            <a:pPr algn="just">
              <a:buClr>
                <a:srgbClr val="0064A8"/>
              </a:buClr>
              <a:buFontTx/>
              <a:buAutoNum type="arabicPeriod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Крупный научный проект «Искусственный интеллект»;</a:t>
            </a:r>
          </a:p>
          <a:p>
            <a:pPr algn="just">
              <a:buClr>
                <a:srgbClr val="0064A8"/>
              </a:buClr>
              <a:buFontTx/>
              <a:buAutoNum type="arabicPeriod"/>
            </a:pPr>
            <a:r>
              <a:rPr lang="ru-RU" altLang="ru-RU" dirty="0">
                <a:solidFill>
                  <a:srgbClr val="666666"/>
                </a:solidFill>
                <a:latin typeface="Verdana" panose="020B0604030504040204" pitchFamily="34" charset="0"/>
              </a:rPr>
              <a:t>…. и другие проекты</a:t>
            </a:r>
          </a:p>
          <a:p>
            <a:pPr eaLnBrk="1" hangingPunct="1">
              <a:buClr>
                <a:srgbClr val="0064A8"/>
              </a:buClr>
            </a:pPr>
            <a:endParaRPr lang="en-US" altLang="ru-RU" b="1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pPr eaLnBrk="1" hangingPunct="1">
              <a:buClr>
                <a:srgbClr val="0064A8"/>
              </a:buClr>
              <a:buSzPct val="25000"/>
              <a:buFontTx/>
              <a:buAutoNum type="arabicPeriod"/>
            </a:pPr>
            <a:endParaRPr lang="ru-RU" altLang="ru-RU" dirty="0"/>
          </a:p>
          <a:p>
            <a:pPr eaLnBrk="1" hangingPunct="1">
              <a:buClr>
                <a:srgbClr val="0064A8"/>
              </a:buClr>
              <a:buSzPct val="25000"/>
              <a:buFontTx/>
              <a:buAutoNum type="arabicPeriod"/>
            </a:pPr>
            <a:endParaRPr lang="en-US" altLang="ru-RU" dirty="0">
              <a:solidFill>
                <a:schemeClr val="tx1"/>
              </a:solidFill>
              <a:sym typeface="Verdana" panose="020B0604030504040204" pitchFamily="34" charset="0"/>
            </a:endParaRPr>
          </a:p>
          <a:p>
            <a:pPr eaLnBrk="1" hangingPunct="1">
              <a:buClr>
                <a:srgbClr val="0064A8"/>
              </a:buClr>
              <a:buSzPct val="25000"/>
              <a:buFontTx/>
              <a:buAutoNum type="arabicPeriod"/>
            </a:pPr>
            <a:endParaRPr lang="ru-RU" altLang="ru-RU" sz="1000" dirty="0">
              <a:solidFill>
                <a:schemeClr val="tx1"/>
              </a:solidFill>
              <a:sym typeface="Verdana" panose="020B0604030504040204" pitchFamily="34" charset="0"/>
            </a:endParaRPr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endParaRPr lang="ru-RU" altLang="ru-RU" sz="900" dirty="0">
              <a:solidFill>
                <a:srgbClr val="666666"/>
              </a:solidFill>
              <a:sym typeface="Verdana" panose="020B0604030504040204" pitchFamily="34" charset="0"/>
            </a:endParaRPr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endParaRPr lang="ru-RU" altLang="ru-RU" sz="900" dirty="0">
              <a:solidFill>
                <a:srgbClr val="666666"/>
              </a:solidFill>
              <a:sym typeface="Verdana" panose="020B0604030504040204" pitchFamily="34" charset="0"/>
            </a:endParaRPr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endParaRPr lang="ru-RU" altLang="ru-RU" sz="900" dirty="0">
              <a:solidFill>
                <a:srgbClr val="666666"/>
              </a:solidFill>
              <a:sym typeface="Verdana" panose="020B0604030504040204" pitchFamily="34" charset="0"/>
            </a:endParaRPr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endParaRPr lang="ru-RU" altLang="ru-RU" sz="900" dirty="0">
              <a:solidFill>
                <a:srgbClr val="666666"/>
              </a:solidFill>
              <a:sym typeface="Verdana" panose="020B0604030504040204" pitchFamily="34" charset="0"/>
            </a:endParaRPr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endParaRPr lang="ru-RU" altLang="ru-RU" sz="900" dirty="0">
              <a:solidFill>
                <a:srgbClr val="666666"/>
              </a:solidFill>
              <a:sym typeface="Verdana" panose="020B0604030504040204" pitchFamily="34" charset="0"/>
            </a:endParaRPr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endParaRPr lang="ru-RU" altLang="ru-RU" sz="1000" dirty="0">
              <a:sym typeface="Verdana" panose="020B0604030504040204" pitchFamily="34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Tx/>
              <a:buAutoNum type="arabicPeriod"/>
            </a:pPr>
            <a:endParaRPr lang="ru-RU" altLang="ru-RU" sz="900" dirty="0">
              <a:solidFill>
                <a:srgbClr val="666666"/>
              </a:solidFill>
              <a:sym typeface="Verdana" panose="020B0604030504040204" pitchFamily="34" charset="0"/>
            </a:endParaRPr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endParaRPr lang="ru-RU" altLang="ru-RU" sz="1000" dirty="0">
              <a:solidFill>
                <a:srgbClr val="666666"/>
              </a:solidFill>
              <a:sym typeface="Verdana" panose="020B0604030504040204" pitchFamily="34" charset="0"/>
            </a:endParaRPr>
          </a:p>
          <a:p>
            <a:pPr algn="ctr" eaLnBrk="1" hangingPunct="1">
              <a:buClr>
                <a:srgbClr val="000000"/>
              </a:buClr>
              <a:buFontTx/>
              <a:buAutoNum type="arabicPeriod"/>
            </a:pPr>
            <a:endParaRPr lang="ru-RU" altLang="ru-RU" dirty="0">
              <a:solidFill>
                <a:srgbClr val="4C4D4F"/>
              </a:solidFill>
            </a:endParaRPr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endParaRPr lang="ru-RU" altLang="ru-RU" sz="1600" dirty="0"/>
          </a:p>
        </p:txBody>
      </p:sp>
      <p:pic>
        <p:nvPicPr>
          <p:cNvPr id="14343" name="Shape 14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113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76251"/>
            <a:ext cx="192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5" name="Группа 10"/>
          <p:cNvGrpSpPr>
            <a:grpSpLocks/>
          </p:cNvGrpSpPr>
          <p:nvPr/>
        </p:nvGrpSpPr>
        <p:grpSpPr bwMode="auto">
          <a:xfrm>
            <a:off x="1524001" y="1282701"/>
            <a:ext cx="765175" cy="269875"/>
            <a:chOff x="0" y="4816979"/>
            <a:chExt cx="765284" cy="270295"/>
          </a:xfrm>
        </p:grpSpPr>
        <p:sp>
          <p:nvSpPr>
            <p:cNvPr id="17" name="Shape 159"/>
            <p:cNvSpPr/>
            <p:nvPr/>
          </p:nvSpPr>
          <p:spPr>
            <a:xfrm>
              <a:off x="417572" y="4816979"/>
              <a:ext cx="347712" cy="270295"/>
            </a:xfrm>
            <a:prstGeom prst="parallelogram">
              <a:avLst>
                <a:gd name="adj" fmla="val 392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Shape 160"/>
            <p:cNvSpPr/>
            <p:nvPr/>
          </p:nvSpPr>
          <p:spPr>
            <a:xfrm>
              <a:off x="0" y="4816979"/>
              <a:ext cx="638266" cy="2702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46" name="Группа 18"/>
          <p:cNvGrpSpPr>
            <a:grpSpLocks/>
          </p:cNvGrpSpPr>
          <p:nvPr/>
        </p:nvGrpSpPr>
        <p:grpSpPr bwMode="auto">
          <a:xfrm>
            <a:off x="1524001" y="4479418"/>
            <a:ext cx="765175" cy="269875"/>
            <a:chOff x="0" y="4816979"/>
            <a:chExt cx="765284" cy="270295"/>
          </a:xfrm>
        </p:grpSpPr>
        <p:sp>
          <p:nvSpPr>
            <p:cNvPr id="20" name="Shape 159"/>
            <p:cNvSpPr/>
            <p:nvPr/>
          </p:nvSpPr>
          <p:spPr>
            <a:xfrm>
              <a:off x="417572" y="4816979"/>
              <a:ext cx="347712" cy="270295"/>
            </a:xfrm>
            <a:prstGeom prst="parallelogram">
              <a:avLst>
                <a:gd name="adj" fmla="val 392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45700" rIns="91425" bIns="45700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Shape 160"/>
            <p:cNvSpPr/>
            <p:nvPr/>
          </p:nvSpPr>
          <p:spPr>
            <a:xfrm>
              <a:off x="0" y="4816979"/>
              <a:ext cx="638266" cy="2702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kern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566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1316</TotalTime>
  <Words>2202</Words>
  <Application>Microsoft Office PowerPoint</Application>
  <PresentationFormat>Широкоэкранный</PresentationFormat>
  <Paragraphs>345</Paragraphs>
  <Slides>30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Times New Roman</vt:lpstr>
      <vt:lpstr>Verdana</vt:lpstr>
      <vt:lpstr>Wingdings</vt:lpstr>
      <vt:lpstr>Office Theme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Гуманоидный робот NAO                  Мобильный робот e-puck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Нелинейная динамика сложных систем: формирование структур и их приложения </vt:lpstr>
      <vt:lpstr>Презентация PowerPoint</vt:lpstr>
      <vt:lpstr>Презентация PowerPoint</vt:lpstr>
      <vt:lpstr>Презентация PowerPoint</vt:lpstr>
      <vt:lpstr>Исследование случайных генераторов диссипативной квантовой эволюции </vt:lpstr>
      <vt:lpstr>Презентация PowerPoint</vt:lpstr>
      <vt:lpstr>Презентация PowerPoint</vt:lpstr>
      <vt:lpstr>Экстремальные события в нейронных ансамблях</vt:lpstr>
      <vt:lpstr>Глубокое обучение (deep learning)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Нелинейная динамика сложных систем: формирование структур и их приложения</dc:title>
  <dc:creator>Пользователь Windows</dc:creator>
  <cp:lastModifiedBy>Osipov Osipov</cp:lastModifiedBy>
  <cp:revision>110</cp:revision>
  <dcterms:created xsi:type="dcterms:W3CDTF">2020-04-12T12:14:31Z</dcterms:created>
  <dcterms:modified xsi:type="dcterms:W3CDTF">2022-04-11T11:52:24Z</dcterms:modified>
</cp:coreProperties>
</file>